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E29A9-0898-4E56-8AAF-3F81C4C73480}" v="8" dt="2025-10-14T00:35:49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94" autoAdjust="0"/>
  </p:normalViewPr>
  <p:slideViewPr>
    <p:cSldViewPr snapToGrid="0" snapToObjects="1">
      <p:cViewPr varScale="1">
        <p:scale>
          <a:sx n="97" d="100"/>
          <a:sy n="97" d="100"/>
        </p:scale>
        <p:origin x="91" y="3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4598F1-DE00-2EFF-A581-E9039DB8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27C9CCA-295A-AC59-0705-4A77C016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E3D37D7-9FCE-C1B9-1D34-F6AA4CCF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E99E5C4-418C-A391-9542-2356A990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861BC8-C24F-9944-48CB-7F2550179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7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F30D823-D969-23AB-1418-6F17A308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F4062E3-85BC-C55B-13DF-ABEBE218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123B8B0-6738-E086-C479-A6F1B3A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0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0AA375-08CA-C8D0-8A8A-B3DDD3C8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4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986D3B-AFD7-F5F8-C378-E970BDF6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B33610-75FF-F6CF-B682-1B4B00DD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9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1DC0C6-710A-891F-E3B6-21909B53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4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53B73EF-F497-BEE7-D909-C5517201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00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209A68-1493-6F5F-C64D-9A24037B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2193698"/>
            <a:ext cx="2160300" cy="8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 anchor="t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9F5002-B64C-2942-EA08-65A91170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41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D389F9-D31F-C27D-6ACC-020E5325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059134-8E80-6345-214D-D2EADF4E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001" y="-128625"/>
            <a:ext cx="4519799" cy="64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1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24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D4C65F8-C52B-7FAE-4999-D1ECF9786D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2103" y="0"/>
            <a:ext cx="5651897" cy="451604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47685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61F07A-AE1C-DE3A-2507-73E14A00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108CC3-A36D-A95B-ECC7-176C28BC3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87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9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365063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71D0CF-2008-BC24-78D0-CA6F44E46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360744-9285-2B02-077F-FE68DBB30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6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1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160300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79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860675" cy="2106279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84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BA4387-12D7-5866-FC22-9560A2C3E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320600" cy="2106279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3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13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1431291-C038-A7FA-3C01-A073D613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51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99379B-5FAE-AEB1-2B5B-EE068617C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1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3" y="4732051"/>
            <a:ext cx="539350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95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794B5-6122-FF4C-E878-61C2E155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7224091-94D1-6C01-A9AB-793B295B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5794D0E-980F-77E7-01B9-62E4FE5F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E46429-4ECF-717D-BF39-F5ADEDF61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5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060E704-4C97-8BDA-5A9A-C71431B7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8FF46BA-7922-741D-EC53-3387C0AD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3C6E1D9-DE3E-366A-E99A-C813A9E1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2D45CE-46AE-2FDF-2FC7-81EC8D4A1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3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40232B-CEB1-3AB1-A529-5E2F8223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4ED9D-1AFB-1FB7-4B83-886975DC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793115-ADC3-AC04-8EE5-CA4C1B5A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B23D8D-0B38-9110-8D36-DCAE34545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77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69086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74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4860675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7" y="3651648"/>
            <a:ext cx="4860383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2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EFF4A00-104D-FA44-36E8-72B47327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6B463DC-5226-3156-494B-4A512ACA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58EB97D-69A1-78FC-DAFA-941D1C23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64533E-99D4-062A-42BC-FA1951649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3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9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00" y="2165456"/>
            <a:ext cx="2157400" cy="8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78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77E65B6-9B0E-B9F5-FB4D-2E232CF4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3730865-F86B-04D0-5679-D6FE1494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6AF0A89-D640-3E21-E292-124B74EB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799088-4877-63E1-F7AA-E6669A1ED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03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98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7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EDE906-40EC-FEE3-2011-B883B0F4D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1851" y="0"/>
            <a:ext cx="565215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30655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1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0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9">
            <a:extLst>
              <a:ext uri="{FF2B5EF4-FFF2-40B4-BE49-F238E27FC236}">
                <a16:creationId xmlns:a16="http://schemas.microsoft.com/office/drawing/2014/main" id="{A0260FB4-F1FC-3DAB-4275-00E1294F76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320600" cy="2160300"/>
          </a:xfr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C7BBEE-105C-53F7-7A0E-CEAB6637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4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39C7317-FFE7-8B2B-F46A-D977B8D8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2DA534-9954-1068-409E-3EC61255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A73C65-5DD6-D8B7-8800-6C13B6B3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6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B81C4A-3134-9F0A-E348-05055B6E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241EB5C9-1307-BA42-ABA2-0BC069CD8E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2135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DD15ADC5-1E09-274C-A248-435BAA1D6609}" type="datetime1">
              <a:rPr lang="fr-FR"/>
              <a:pPr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41145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355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bg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8A%A4%ED%83%9C%EA%B7%B8%ED%94%8C%EB%A0%88%EC%9D%B4%EC%85%9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Finance and Economics for Managers</a:t>
            </a:r>
            <a:r>
              <a:rPr lang="fr-FR" dirty="0"/>
              <a:t> - MBA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buNone/>
            </a:pPr>
            <a:br/>
            <a:br/>
            <a:r>
              <a:t>Nima Fazeli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pPr marL="0" lvl="0" indent="0">
              <a:buNone/>
            </a:pPr>
            <a:r>
              <a:t>Fall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dirty="0"/>
              <a:t>Adding the Government (Fiscal Policy)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552980-98C4-A442-5909-6BF3DFB46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2C7255-DB98-A9A1-0A65-0119E2979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411957"/>
            <a:ext cx="2159794" cy="2159794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F3DC6D4-1228-0E01-DEAD-C28B8294FA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Expanding the Model: The Public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government injects spending and withdraws taxes.</a:t>
            </a:r>
          </a:p>
          <a:p>
            <a:pPr lvl="0"/>
            <a:r>
              <a:rPr b="1"/>
              <a:t>G (Government Spending):</a:t>
            </a:r>
            <a:r>
              <a:t> Purchases goods/services (e.g., infrastructure, defense). This is a direct injection into the Goods Market.</a:t>
            </a:r>
          </a:p>
          <a:p>
            <a:pPr lvl="0"/>
            <a:r>
              <a:rPr b="1"/>
              <a:t>T (Taxes):</a:t>
            </a:r>
            <a:r>
              <a:t> Withdrawals from household income and firm profits.</a:t>
            </a:r>
          </a:p>
          <a:p>
            <a:pPr lvl="0"/>
            <a:r>
              <a:rPr b="1"/>
              <a:t>Fiscal Policy:</a:t>
            </a:r>
            <a:r>
              <a:t> The government's decisions on G and T.</a:t>
            </a:r>
          </a:p>
          <a:p>
            <a:pPr lvl="0"/>
            <a:r>
              <a:t>The GDP identity now becomes:</a:t>
            </a:r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𝐶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𝑌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𝑇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𝐼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𝐺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Fiscal Policy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Expansionary Fiscal Policy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↑</m:t>
                </m:r>
                <m:r>
                  <a:rPr>
                    <a:latin typeface="Cambria Math" panose="02040503050406030204" pitchFamily="18" charset="0"/>
                  </a:rPr>
                  <m:t>𝐺</m:t>
                </m:r>
              </m:oMath>
            </a14:m>
            <a:r>
              <a:rPr b="1"/>
              <a:t> 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↓</m:t>
                </m:r>
                <m:r>
                  <a:rPr>
                    <a:latin typeface="Cambria Math" panose="02040503050406030204" pitchFamily="18" charset="0"/>
                  </a:rPr>
                  <m:t>𝑇</m:t>
                </m:r>
              </m:oMath>
            </a14:m>
            <a:r>
              <a:rPr b="1"/>
              <a:t>):</a:t>
            </a:r>
            <a:r>
              <a:t> Aims to increase total spending (aggregate demand) and boost Y. Managerial impact: higher demand for products, but potential for "crowding out" if government borrowing raises interest rates.</a:t>
            </a:r>
          </a:p>
          <a:p>
            <a:pPr lvl="0"/>
            <a:r>
              <a:rPr b="1"/>
              <a:t>Contractionary Fiscal Policy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↓</m:t>
                </m:r>
                <m:r>
                  <a:rPr>
                    <a:latin typeface="Cambria Math" panose="02040503050406030204" pitchFamily="18" charset="0"/>
                  </a:rPr>
                  <m:t>𝐺</m:t>
                </m:r>
              </m:oMath>
            </a14:m>
            <a:r>
              <a:rPr b="1"/>
              <a:t> 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↑</m:t>
                </m:r>
                <m:r>
                  <a:rPr>
                    <a:latin typeface="Cambria Math" panose="02040503050406030204" pitchFamily="18" charset="0"/>
                  </a:rPr>
                  <m:t>𝑇</m:t>
                </m:r>
              </m:oMath>
            </a14:m>
            <a:r>
              <a:rPr b="1"/>
              <a:t>):</a:t>
            </a:r>
            <a:r>
              <a:t> Aims to reduce total spending, often to fight inflation. Managerial impact: lower demand, potential for lower interest rates.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dirty="0"/>
              <a:t>The Financial Core (Monetary Policy)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CE6F83-C72E-4CB9-6241-9ECE786B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AF5419-995D-1FF8-B6F2-148B41BC2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411957"/>
            <a:ext cx="2159794" cy="2159794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3014919-1AFD-EE48-3B3E-6EA059101F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Expanding the Model: Financial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We need a system to channel money from savers to borrowers. This is the financial system.</a:t>
            </a:r>
          </a:p>
          <a:p>
            <a:pPr lvl="0"/>
            <a:r>
              <a:rPr b="1"/>
              <a:t>Saving (S):</a:t>
            </a:r>
            <a:r>
              <a:t> Households don't spend all their income. The rest is saved.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𝑆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𝑌</m:t>
                </m:r>
                <m:r>
                  <a:rPr>
                    <a:latin typeface="Cambria Math" panose="02040503050406030204" pitchFamily="18" charset="0"/>
                  </a:rPr>
                  <m:t>−</m:t>
                </m:r>
                <m:r>
                  <a:rPr>
                    <a:latin typeface="Cambria Math" panose="02040503050406030204" pitchFamily="18" charset="0"/>
                  </a:rPr>
                  <m:t>𝐶</m:t>
                </m:r>
                <m:r>
                  <a:rPr>
                    <a:latin typeface="Cambria Math" panose="02040503050406030204" pitchFamily="18" charset="0"/>
                  </a:rPr>
                  <m:t>−</m:t>
                </m:r>
                <m:r>
                  <a:rPr>
                    <a:latin typeface="Cambria Math" panose="02040503050406030204" pitchFamily="18" charset="0"/>
                  </a:rPr>
                  <m:t>𝐺</m:t>
                </m:r>
              </m:oMath>
            </a14:m>
            <a:r>
              <a:t>.</a:t>
            </a:r>
          </a:p>
          <a:p>
            <a:pPr lvl="0"/>
            <a:r>
              <a:rPr b="1"/>
              <a:t>Financial Markets:</a:t>
            </a:r>
            <a:r>
              <a:t> Take household savings (and foreign capital) and lend it to firms for investment (I) and to the government to finance deficits.</a:t>
            </a:r>
          </a:p>
          <a:p>
            <a:pPr lvl="0"/>
            <a:r>
              <a:t>In a closed economy, by definition: </a:t>
            </a:r>
            <a:r>
              <a:rPr b="1"/>
              <a:t>Saving = Investment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𝑆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𝐼</m:t>
                </m:r>
              </m:oMath>
            </a14:m>
            <a:r>
              <a:rPr b="1"/>
              <a:t>)</a:t>
            </a:r>
            <a: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Central Bank and 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The Central Bank</a:t>
            </a:r>
            <a:r>
              <a:t> (e.g., the Fed, ECB) is the manager of the financial system.</a:t>
            </a:r>
          </a:p>
          <a:p>
            <a:pPr lvl="0"/>
            <a:r>
              <a:t>It controls the </a:t>
            </a:r>
            <a:r>
              <a:rPr b="1"/>
              <a:t>Money Supply (M)</a:t>
            </a:r>
            <a:r>
              <a:t> and influences the key price in this market: the </a:t>
            </a:r>
            <a:r>
              <a:rPr b="1"/>
              <a:t>interest rate (r)</a:t>
            </a:r>
            <a:r>
              <a:t>.</a:t>
            </a:r>
          </a:p>
          <a:p>
            <a:pPr lvl="0"/>
            <a:r>
              <a:rPr b="1"/>
              <a:t>Monetary Policy:</a:t>
            </a:r>
            <a:r>
              <a:t> The central bank's actions to manage M and r to achieve its goals (e.g., stable prices, max employment).</a:t>
            </a:r>
          </a:p>
          <a:p>
            <a:pPr lvl="0"/>
            <a:r>
              <a:rPr b="1"/>
              <a:t>Fisher Relation:</a:t>
            </a:r>
            <a:r>
              <a:t> Connects nominal and real rates: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𝑖</m:t>
                </m:r>
                <m:r>
                  <a:rPr>
                    <a:latin typeface="Cambria Math" panose="02040503050406030204" pitchFamily="18" charset="0"/>
                  </a:rPr>
                  <m:t>≈</m:t>
                </m:r>
                <m:r>
                  <a:rPr>
                    <a:latin typeface="Cambria Math" panose="02040503050406030204" pitchFamily="18" charset="0"/>
                  </a:rPr>
                  <m:t>𝑟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𝔼</m:t>
                </m:r>
                <m:d>
                  <m:dPr>
                    <m:begChr m:val="["/>
                    <m:endChr m:val="]"/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e>
                </m:d>
              </m:oMath>
            </a14:m>
            <a:r>
              <a:t>. Managers must use this to distinguish real returns from inflation effects.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Monetary Policy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Expansionary Monetary Policy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↑</m:t>
                </m:r>
                <m:r>
                  <a:rPr>
                    <a:latin typeface="Cambria Math" panose="02040503050406030204" pitchFamily="18" charset="0"/>
                  </a:rPr>
                  <m:t>𝑀</m:t>
                </m:r>
                <m:r>
                  <a:rPr>
                    <a:latin typeface="Cambria Math" panose="02040503050406030204" pitchFamily="18" charset="0"/>
                  </a:rPr>
                  <m:t>→↓</m:t>
                </m:r>
                <m:r>
                  <a:rPr>
                    <a:latin typeface="Cambria Math" panose="02040503050406030204" pitchFamily="18" charset="0"/>
                  </a:rPr>
                  <m:t>𝑟</m:t>
                </m:r>
              </m:oMath>
            </a14:m>
            <a:r>
              <a:rPr b="1"/>
              <a:t>):</a:t>
            </a:r>
            <a:r>
              <a:t> Aims to encourage firms to invest (I) and households to consume (C). Managerial impact: lower cost of capital, making more projects profitable.</a:t>
            </a:r>
          </a:p>
          <a:p>
            <a:pPr lvl="0"/>
            <a:r>
              <a:rPr b="1"/>
              <a:t>Contractionary Monetary Policy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↓</m:t>
                </m:r>
                <m:r>
                  <a:rPr>
                    <a:latin typeface="Cambria Math" panose="02040503050406030204" pitchFamily="18" charset="0"/>
                  </a:rPr>
                  <m:t>𝑀</m:t>
                </m:r>
                <m:r>
                  <a:rPr>
                    <a:latin typeface="Cambria Math" panose="02040503050406030204" pitchFamily="18" charset="0"/>
                  </a:rPr>
                  <m:t>→↑</m:t>
                </m:r>
                <m:r>
                  <a:rPr>
                    <a:latin typeface="Cambria Math" panose="02040503050406030204" pitchFamily="18" charset="0"/>
                  </a:rPr>
                  <m:t>𝑟</m:t>
                </m:r>
              </m:oMath>
            </a14:m>
            <a:r>
              <a:rPr b="1"/>
              <a:t>):</a:t>
            </a:r>
            <a:r>
              <a:t> Aims to discourage spending to fight inflation. Managerial impact: higher cost of capital, reduced investment, and lower demand.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dirty="0"/>
              <a:t>Opening the Economy (Trade &amp; Global Capital)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439E42-B071-37B4-BC22-CD8255F8E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501175-B0E9-F3DD-E31C-896440328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411957"/>
            <a:ext cx="2159794" cy="2159794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995611-4177-1B08-BCE7-37ED529D8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Expanding the Model: The Rest of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Modern economies are open. We trade goods and capital globally.</a:t>
            </a:r>
          </a:p>
          <a:p>
            <a:pPr lvl="0"/>
            <a:r>
              <a:rPr b="1"/>
              <a:t>NX (Net Exports):</a:t>
            </a:r>
            <a:r>
              <a:t> Exports (foreign spending on our goods) minus Imports (our spending on foreign goods). This is the "trade balance".</a:t>
            </a:r>
          </a:p>
          <a:p>
            <a:pPr lvl="0"/>
            <a:r>
              <a:rPr b="1"/>
              <a:t>CF (Net Capital Outflow):</a:t>
            </a:r>
            <a:r>
              <a:t> The net flow of money for investment purposes. If positive, we are lending to the world. If negative, we are borrowing from the world.</a:t>
            </a:r>
          </a:p>
          <a:p>
            <a:pPr lvl="0"/>
            <a:r>
              <a:t>The full GDP identity:</a:t>
            </a:r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𝐶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𝐼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𝐺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𝑁𝑋</m:t>
                </m:r>
              </m:oMath>
            </a14:m>
            <a:endParaRPr/>
          </a:p>
          <a:p>
            <a:pPr lvl="0"/>
            <a:r>
              <a:t>The two flows are linked: </a:t>
            </a:r>
            <a:r>
              <a:rPr b="1"/>
              <a:t>NX must equal CF</a:t>
            </a:r>
            <a:r>
              <a:t>. A trade deficit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𝑁𝑋</m:t>
                </m:r>
                <m:r>
                  <a:rPr>
                    <a:latin typeface="Cambria Math" panose="02040503050406030204" pitchFamily="18" charset="0"/>
                  </a:rPr>
                  <m:t>&lt;0</m:t>
                </m:r>
              </m:oMath>
            </a14:m>
            <a:r>
              <a:t>) must be financed by a capital inflow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𝐶𝐹</m:t>
                </m:r>
                <m:r>
                  <a:rPr>
                    <a:latin typeface="Cambria Math" panose="02040503050406030204" pitchFamily="18" charset="0"/>
                  </a:rPr>
                  <m:t>&lt;0</m:t>
                </m:r>
              </m:oMath>
            </a14:m>
            <a:r>
              <a:t>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Exchange Rate (e)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</a:t>
            </a:r>
            <a:r>
              <a:rPr b="1"/>
              <a:t>exchange rate (e)</a:t>
            </a:r>
            <a:r>
              <a:t> is the price that connects our economy to the world. It's the relative price of domestic vs. foreign goods/assets.</a:t>
            </a:r>
          </a:p>
          <a:p>
            <a:pPr lvl="0"/>
            <a:r>
              <a:rPr b="1"/>
              <a:t>Appreciation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↑</m:t>
                </m:r>
                <m:r>
                  <a:rPr>
                    <a:latin typeface="Cambria Math" panose="02040503050406030204" pitchFamily="18" charset="0"/>
                  </a:rPr>
                  <m:t>𝑒</m:t>
                </m:r>
              </m:oMath>
            </a14:m>
            <a:r>
              <a:rPr b="1"/>
              <a:t>):</a:t>
            </a:r>
            <a:r>
              <a:t> Our currency gets stronger. Makes our exports more expensive and imports cheaper. Tends to decrease NX.</a:t>
            </a:r>
          </a:p>
          <a:p>
            <a:pPr lvl="0"/>
            <a:r>
              <a:rPr b="1"/>
              <a:t>Depreciation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↓</m:t>
                </m:r>
                <m:r>
                  <a:rPr>
                    <a:latin typeface="Cambria Math" panose="02040503050406030204" pitchFamily="18" charset="0"/>
                  </a:rPr>
                  <m:t>𝑒</m:t>
                </m:r>
              </m:oMath>
            </a14:m>
            <a:r>
              <a:rPr b="1"/>
              <a:t>):</a:t>
            </a:r>
            <a:r>
              <a:t> Our currency gets weaker. Makes our exports cheaper and imports more expensive. Tends to increase NX.</a:t>
            </a:r>
          </a:p>
          <a:p>
            <a:pPr lvl="0"/>
            <a:r>
              <a:t>Managerial Impact: FX exposure is a key risk for firms with international supply chains or sales.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dirty="0"/>
              <a:t>Session 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4391AEA-E2C1-5C7C-41D5-F5E8E39C0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>
            <a:normAutofit/>
          </a:bodyPr>
          <a:lstStyle/>
          <a:p>
            <a:r>
              <a:rPr lang="en-GB" dirty="0"/>
              <a:t>How the Economic Machine Works</a:t>
            </a:r>
            <a:endParaRPr lang="en-US" dirty="0"/>
          </a:p>
        </p:txBody>
      </p:sp>
      <p:pic>
        <p:nvPicPr>
          <p:cNvPr id="4" name="Espace réservé pour une image  3" descr="Une image contenant dessin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3F8BBFBE-D118-43B6-E91B-26702CEF2C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350" r="24350"/>
          <a:stretch>
            <a:fillRect/>
          </a:stretch>
        </p:blipFill>
        <p:spPr>
          <a:xfrm>
            <a:off x="5651500" y="0"/>
            <a:ext cx="3492500" cy="5143500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8CDE377-58E3-94CB-B4E6-A713B3EBE8DC}"/>
              </a:ext>
            </a:extLst>
          </p:cNvPr>
          <p:cNvSpPr txBox="1"/>
          <p:nvPr/>
        </p:nvSpPr>
        <p:spPr>
          <a:xfrm>
            <a:off x="5651500" y="5143500"/>
            <a:ext cx="349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ko.wikipedia.org/wiki/%EC%8A%A4%ED%83%9C%EA%B7%B8%ED%94%8C%EB%A0%88%EC%9D%B4%EC%85%98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sa/3.0/"/>
              </a:rPr>
              <a:t>CC BY-SA</a:t>
            </a:r>
            <a:endParaRPr lang="fr-FR"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dirty="0"/>
              <a:t>A Manager's Toolkit for Policy Analysis (IS-LM)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B7037E-659B-D73D-1DD0-949264B0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700E7D-AB95-9A3F-B427-A929F5E56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411957"/>
            <a:ext cx="2159794" cy="2159794"/>
          </a:xfrm>
        </p:spPr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9D1B0E7-369D-CB21-1BF3-D15044649A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Use a Model? IS-LM for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circular flow shows the pieces. IS-LM is a "mental map" to see how they interact.</a:t>
            </a:r>
          </a:p>
          <a:p>
            <a:pPr lvl="0"/>
            <a:r>
              <a:t>It models the short-run relationship between the interest rate (r) and total output (Y).</a:t>
            </a:r>
          </a:p>
          <a:p>
            <a:pPr lvl="0"/>
            <a:r>
              <a:t>It helps us analyze the full impact of a policy shock across all markets.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IS Curve: Goods Market Balance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91476" y="1576552"/>
                <a:ext cx="2700375" cy="2615423"/>
              </a:xfrm>
            </p:spPr>
            <p:txBody>
              <a:bodyPr/>
              <a:lstStyle/>
              <a:p>
                <a:pPr lvl="0"/>
                <a:r>
                  <a:rPr sz="1400" dirty="0"/>
                  <a:t>Shows combinations of (r, Y) where the goods market is in equilibrium.</a:t>
                </a:r>
              </a:p>
              <a:p>
                <a:pPr lvl="0"/>
                <a:r>
                  <a:rPr sz="1400" b="1" dirty="0"/>
                  <a:t>Intuition:</a:t>
                </a:r>
                <a:r>
                  <a:rPr sz="1400" dirty="0"/>
                  <a:t> As interest rates (r) fall, investment (I) rises, increasing total output (Y).</a:t>
                </a:r>
              </a:p>
              <a:p>
                <a:pPr lvl="0"/>
                <a:r>
                  <a:rPr sz="1400" b="1" dirty="0"/>
                  <a:t>Therefore, the IS curve slopes downward.</a:t>
                </a:r>
              </a:p>
              <a:p>
                <a:pPr lvl="0"/>
                <a:r>
                  <a:rPr sz="1400" b="1" dirty="0"/>
                  <a:t>Shifters:</a:t>
                </a:r>
                <a:r>
                  <a:rPr sz="1400" dirty="0"/>
                  <a:t> Fiscal policy (</a:t>
                </a:r>
                <a14:m>
                  <m:oMath xmlns:m="http://schemas.openxmlformats.org/officeDocument/2006/math">
                    <m:r>
                      <a:rPr sz="1400">
                        <a:latin typeface="Cambria Math" panose="02040503050406030204" pitchFamily="18" charset="0"/>
                      </a:rPr>
                      <m:t>𝛥</m:t>
                    </m:r>
                    <m:r>
                      <a:rPr sz="14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sz="1400" dirty="0"/>
                  <a:t>), changes in consumer confidence (</a:t>
                </a:r>
                <a14:m>
                  <m:oMath xmlns:m="http://schemas.openxmlformats.org/officeDocument/2006/math">
                    <m:r>
                      <a:rPr sz="1400">
                        <a:latin typeface="Cambria Math" panose="02040503050406030204" pitchFamily="18" charset="0"/>
                      </a:rPr>
                      <m:t>𝛥</m:t>
                    </m:r>
                    <m:r>
                      <a:rPr sz="14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1400" dirty="0"/>
                  <a:t>).</a:t>
                </a: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91476" y="1576552"/>
                <a:ext cx="2700375" cy="2615423"/>
              </a:xfrm>
              <a:blipFill>
                <a:blip r:embed="rId2"/>
                <a:stretch>
                  <a:fillRect l="-4063" t="-3030" r="-36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" descr="img/is_curve_shift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8700" y="990600"/>
            <a:ext cx="5105400" cy="2806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LM Curve: Money Market Balance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91476" y="1513490"/>
                <a:ext cx="2700375" cy="2678485"/>
              </a:xfrm>
            </p:spPr>
            <p:txBody>
              <a:bodyPr/>
              <a:lstStyle/>
              <a:p>
                <a:pPr lvl="0"/>
                <a:r>
                  <a:rPr sz="1400" dirty="0"/>
                  <a:t>Shows combinations of (r, Y) where the money market is in equilibrium (</a:t>
                </a:r>
                <a14:m>
                  <m:oMath xmlns:m="http://schemas.openxmlformats.org/officeDocument/2006/math">
                    <m:r>
                      <a:rPr sz="1400">
                        <a:latin typeface="Cambria Math" panose="02040503050406030204" pitchFamily="18" charset="0"/>
                      </a:rPr>
                      <m:t>𝑀</m:t>
                    </m:r>
                    <m:r>
                      <a:rPr sz="1400">
                        <a:latin typeface="Cambria Math" panose="02040503050406030204" pitchFamily="18" charset="0"/>
                      </a:rPr>
                      <m:t>/</m:t>
                    </m:r>
                    <m:r>
                      <a:rPr sz="1400">
                        <a:latin typeface="Cambria Math" panose="02040503050406030204" pitchFamily="18" charset="0"/>
                      </a:rPr>
                      <m:t>𝑃</m:t>
                    </m:r>
                    <m:r>
                      <a:rPr sz="1400">
                        <a:latin typeface="Cambria Math" panose="02040503050406030204" pitchFamily="18" charset="0"/>
                      </a:rPr>
                      <m:t>=</m:t>
                    </m:r>
                    <m:r>
                      <a:rPr sz="140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140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sz="1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14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sz="1400" dirty="0"/>
                  <a:t>).</a:t>
                </a:r>
              </a:p>
              <a:p>
                <a:pPr lvl="0"/>
                <a:r>
                  <a:rPr sz="1400" b="1" dirty="0"/>
                  <a:t>Intuition:</a:t>
                </a:r>
                <a:r>
                  <a:rPr sz="1400" dirty="0"/>
                  <a:t> As output (Y) rises, people need more money for transactions. To get them to hold bonds instead, interest rates (r) must rise.</a:t>
                </a:r>
              </a:p>
              <a:p>
                <a:pPr lvl="0"/>
                <a:r>
                  <a:rPr sz="1400" b="1" dirty="0"/>
                  <a:t>Therefore, the LM curve slopes upward.</a:t>
                </a:r>
              </a:p>
              <a:p>
                <a:pPr lvl="0"/>
                <a:r>
                  <a:rPr sz="1400" b="1" dirty="0"/>
                  <a:t>Shifters:</a:t>
                </a:r>
                <a:r>
                  <a:rPr sz="1400" dirty="0"/>
                  <a:t> Monetary policy (</a:t>
                </a:r>
                <a14:m>
                  <m:oMath xmlns:m="http://schemas.openxmlformats.org/officeDocument/2006/math">
                    <m:r>
                      <a:rPr sz="1400">
                        <a:latin typeface="Cambria Math" panose="02040503050406030204" pitchFamily="18" charset="0"/>
                      </a:rPr>
                      <m:t>𝛥</m:t>
                    </m:r>
                    <m:r>
                      <a:rPr sz="140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sz="1400" dirty="0"/>
                  <a:t>).</a:t>
                </a: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91476" y="1513490"/>
                <a:ext cx="2700375" cy="2678485"/>
              </a:xfrm>
              <a:blipFill>
                <a:blip r:embed="rId2"/>
                <a:stretch>
                  <a:fillRect l="-4063" t="-2727" r="-51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" descr="img/lm_curve_shift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8700" y="889000"/>
            <a:ext cx="5105400" cy="3022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Putting It Together: Policy Scenarios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91476" y="1472454"/>
                <a:ext cx="2700375" cy="2719522"/>
              </a:xfrm>
            </p:spPr>
            <p:txBody>
              <a:bodyPr/>
              <a:lstStyle/>
              <a:p>
                <a:pPr lvl="0"/>
                <a:r>
                  <a:rPr sz="1100" b="1" dirty="0"/>
                  <a:t>Fiscal Expansion (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↑</m:t>
                    </m:r>
                    <m:r>
                      <a:rPr sz="11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sz="1100" b="1" dirty="0"/>
                  <a:t>):</a:t>
                </a:r>
              </a:p>
              <a:p>
                <a:pPr lvl="1"/>
                <a:r>
                  <a:rPr sz="1100" dirty="0"/>
                  <a:t>IS shifts right 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sz="1100" dirty="0"/>
                  <a:t> 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𝑌</m:t>
                    </m:r>
                    <m:r>
                      <a:rPr sz="1100">
                        <a:latin typeface="Cambria Math" panose="02040503050406030204" pitchFamily="18" charset="0"/>
                      </a:rPr>
                      <m:t>↑,</m:t>
                    </m:r>
                    <m:r>
                      <a:rPr sz="1100">
                        <a:latin typeface="Cambria Math" panose="02040503050406030204" pitchFamily="18" charset="0"/>
                      </a:rPr>
                      <m:t>𝑟</m:t>
                    </m:r>
                    <m:r>
                      <a:rPr sz="110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sz="1100" dirty="0"/>
                  <a:t>.</a:t>
                </a:r>
              </a:p>
              <a:p>
                <a:pPr lvl="1"/>
                <a:r>
                  <a:rPr sz="1100" dirty="0"/>
                  <a:t>Higher 'r' attracts capital flows (CF inflow) 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sz="1100" dirty="0"/>
                  <a:t> Currency appreciates (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𝑒</m:t>
                    </m:r>
                    <m:r>
                      <a:rPr sz="110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sz="1100" dirty="0"/>
                  <a:t>).</a:t>
                </a:r>
              </a:p>
              <a:p>
                <a:pPr lvl="1"/>
                <a:r>
                  <a:rPr sz="1100" dirty="0"/>
                  <a:t>Stronger currency hurts exports (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𝑁𝑋</m:t>
                    </m:r>
                    <m:r>
                      <a:rPr sz="110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sz="1100" dirty="0"/>
                  <a:t>).</a:t>
                </a:r>
              </a:p>
              <a:p>
                <a:pPr lvl="1"/>
                <a:r>
                  <a:rPr sz="1100" b="1" dirty="0"/>
                  <a:t>Net effect:</a:t>
                </a:r>
                <a:r>
                  <a:rPr sz="1100" dirty="0"/>
                  <a:t> Higher demand but also higher financing costs and a stronger currency hurting exporters.</a:t>
                </a:r>
              </a:p>
              <a:p>
                <a:pPr lvl="0"/>
                <a:r>
                  <a:rPr sz="1100" b="1" dirty="0"/>
                  <a:t>Monetary Expansion (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↑</m:t>
                    </m:r>
                    <m:r>
                      <a:rPr sz="110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sz="1100" b="1" dirty="0"/>
                  <a:t>):</a:t>
                </a:r>
              </a:p>
              <a:p>
                <a:pPr lvl="1"/>
                <a:r>
                  <a:rPr sz="1100" dirty="0"/>
                  <a:t>LM shifts right 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sz="1100" dirty="0"/>
                  <a:t> 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𝑌</m:t>
                    </m:r>
                    <m:r>
                      <a:rPr sz="1100">
                        <a:latin typeface="Cambria Math" panose="02040503050406030204" pitchFamily="18" charset="0"/>
                      </a:rPr>
                      <m:t>↑,</m:t>
                    </m:r>
                    <m:r>
                      <a:rPr sz="1100">
                        <a:latin typeface="Cambria Math" panose="02040503050406030204" pitchFamily="18" charset="0"/>
                      </a:rPr>
                      <m:t>𝑟</m:t>
                    </m:r>
                    <m:r>
                      <a:rPr sz="110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sz="1100" dirty="0"/>
                  <a:t>.</a:t>
                </a:r>
              </a:p>
              <a:p>
                <a:pPr lvl="1"/>
                <a:r>
                  <a:rPr sz="1100" dirty="0"/>
                  <a:t>Lower 'r' causes capital outflows (CF outflow) 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sz="1100" dirty="0"/>
                  <a:t> Currency depreciates (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𝑒</m:t>
                    </m:r>
                    <m:r>
                      <a:rPr sz="110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sz="1100" dirty="0"/>
                  <a:t>).</a:t>
                </a:r>
              </a:p>
              <a:p>
                <a:pPr lvl="1"/>
                <a:r>
                  <a:rPr sz="1100" dirty="0"/>
                  <a:t>Weaker currency boosts exports (</a:t>
                </a:r>
                <a14:m>
                  <m:oMath xmlns:m="http://schemas.openxmlformats.org/officeDocument/2006/math">
                    <m:r>
                      <a:rPr sz="1100">
                        <a:latin typeface="Cambria Math" panose="02040503050406030204" pitchFamily="18" charset="0"/>
                      </a:rPr>
                      <m:t>𝑁𝑋</m:t>
                    </m:r>
                    <m:r>
                      <a:rPr sz="110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sz="1100" dirty="0"/>
                  <a:t>).</a:t>
                </a:r>
              </a:p>
              <a:p>
                <a:pPr lvl="1"/>
                <a:r>
                  <a:rPr sz="1100" b="1" dirty="0"/>
                  <a:t>Net effect:</a:t>
                </a:r>
                <a:r>
                  <a:rPr sz="1100" dirty="0"/>
                  <a:t> Higher demand, lower financing costs, and a weaker currency boosting exporters. A good time to invest and export.</a:t>
                </a: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91476" y="1472454"/>
                <a:ext cx="2700375" cy="2719522"/>
              </a:xfrm>
              <a:blipFill>
                <a:blip r:embed="rId2"/>
                <a:stretch>
                  <a:fillRect l="-3386" t="-2242" r="-3612" b="-329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" descr="img/is_lm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8700" y="711200"/>
            <a:ext cx="5105400" cy="335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dirty="0"/>
              <a:t>Managerial Applications &amp; Summary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5D49DF-BD98-7641-B7E9-FAF96ACC6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F093A0-C8F1-A885-4B58-56D4A73F12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411957"/>
            <a:ext cx="2159794" cy="2159794"/>
          </a:xfrm>
        </p:spPr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4E20891-2D01-16B1-152C-AA72C195D5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Using the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integrated framework helps you translate headlines into business strategy.</a:t>
            </a:r>
          </a:p>
          <a:p>
            <a:pPr lvl="0"/>
            <a:r>
              <a:rPr b="1"/>
              <a:t>Pricing &amp; Contracts:</a:t>
            </a:r>
            <a:r>
              <a:t> The interaction of policy and growth drives inflation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𝜋</m:t>
                </m:r>
              </m:oMath>
            </a14:m>
            <a:r>
              <a:t>). Your pricing power and need for indexation depend on this.</a:t>
            </a:r>
          </a:p>
          <a:p>
            <a:pPr lvl="0"/>
            <a:r>
              <a:rPr b="1"/>
              <a:t>Capital Budgeting:</a:t>
            </a:r>
            <a:r>
              <a:t> Policy determines the interest rate (r), a key input for your WACC. Discount real cash flows with real rates. A monetary easing might be the trigger for a new project.</a:t>
            </a:r>
          </a:p>
          <a:p>
            <a:pPr lvl="0"/>
            <a:r>
              <a:rPr b="1"/>
              <a:t>FX Exposure:</a:t>
            </a:r>
            <a:r>
              <a:t> The policy mix of your country vs. others determines the exchange rate (e). A fiscal expansion might appreciate the currency, requiring you to hedge your export revenues.</a:t>
            </a:r>
          </a:p>
          <a:p>
            <a:pPr lvl="0"/>
            <a:r>
              <a:rPr b="1"/>
              <a:t>Demand Forecasting:</a:t>
            </a:r>
            <a:r>
              <a:t> The overall level of Y is your total addressable market. Watching C, I, G, and NX helps you anticipate demand shifts.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t>The economy is an interconnected system of flows (the Circular Flow Model).</a:t>
            </a:r>
          </a:p>
          <a:p>
            <a:pPr marL="342900" lvl="0" indent="-342900">
              <a:buAutoNum type="arabicPeriod"/>
            </a:pPr>
            <a:r>
              <a:t>Your firm's revenues are a piece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𝐶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𝐼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𝐺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𝑁𝑋</m:t>
                </m:r>
              </m:oMath>
            </a14:m>
            <a:r>
              <a:t>.</a:t>
            </a:r>
          </a:p>
          <a:p>
            <a:pPr marL="342900" lvl="0" indent="-342900">
              <a:buAutoNum type="arabicPeriod"/>
            </a:pPr>
            <a:r>
              <a:t>Fiscal policy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𝛥</m:t>
                </m:r>
                <m:r>
                  <a:rPr>
                    <a:latin typeface="Cambria Math" panose="02040503050406030204" pitchFamily="18" charset="0"/>
                  </a:rPr>
                  <m:t>𝐺</m:t>
                </m:r>
                <m:r>
                  <a:rPr>
                    <a:latin typeface="Cambria Math" panose="02040503050406030204" pitchFamily="18" charset="0"/>
                  </a:rPr>
                  <m:t>,</m:t>
                </m:r>
                <m:r>
                  <a:rPr>
                    <a:latin typeface="Cambria Math" panose="02040503050406030204" pitchFamily="18" charset="0"/>
                  </a:rPr>
                  <m:t>𝛥</m:t>
                </m:r>
                <m:r>
                  <a:rPr>
                    <a:latin typeface="Cambria Math" panose="02040503050406030204" pitchFamily="18" charset="0"/>
                  </a:rPr>
                  <m:t>𝑇</m:t>
                </m:r>
              </m:oMath>
            </a14:m>
            <a:r>
              <a:t>) directly impacts demand but also interest rates.</a:t>
            </a:r>
          </a:p>
          <a:p>
            <a:pPr marL="342900" lvl="0" indent="-342900">
              <a:buAutoNum type="arabicPeriod"/>
            </a:pPr>
            <a:r>
              <a:t>Monetary policy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𝛥</m:t>
                </m:r>
                <m:r>
                  <a:rPr>
                    <a:latin typeface="Cambria Math" panose="02040503050406030204" pitchFamily="18" charset="0"/>
                  </a:rPr>
                  <m:t>𝑀</m:t>
                </m:r>
              </m:oMath>
            </a14:m>
            <a:r>
              <a:t>) impacts interest rates, which drives investment and the exchange rate.</a:t>
            </a:r>
          </a:p>
          <a:p>
            <a:pPr marL="342900" lvl="0" indent="-342900">
              <a:buAutoNum type="arabicPeriod"/>
            </a:pPr>
            <a:r>
              <a:t>The IS-LM model is your toolkit for thinking through the chain reaction of any economic shock.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</p:spPr>
        <p:txBody>
          <a:bodyPr anchor="t">
            <a:normAutofit fontScale="90000"/>
          </a:bodyPr>
          <a:lstStyle/>
          <a:p>
            <a:pPr marL="0" lvl="0" indent="0">
              <a:buNone/>
            </a:pPr>
            <a:r>
              <a:rPr lang="en-GB" sz="4200" dirty="0"/>
              <a:t>The Basic Economic Engine (Households &amp; Firms)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E760D5B-894B-FDD7-AECC-EC914A483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8106A72-15C2-964F-A1CC-245FF0676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411957"/>
            <a:ext cx="2159794" cy="215979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254FAE5-A85C-75AF-57DE-B20ADC705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Session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Build a mental map of the economy using the circular flow model.</a:t>
            </a:r>
          </a:p>
          <a:p>
            <a:pPr lvl="0"/>
            <a:r>
              <a:t>Understand the core transaction-based nature of economic activity.</a:t>
            </a:r>
          </a:p>
          <a:p>
            <a:pPr lvl="0"/>
            <a:r>
              <a:t>Grasp the key drivers of long-term growth and short-term cycles.</a:t>
            </a:r>
          </a:p>
          <a:p>
            <a:pPr lvl="0"/>
            <a:r>
              <a:t>Deconstruct GDP into its core components from a managerial perspective.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Agenda: Building our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rPr b="1"/>
              <a:t>The Core Engine:</a:t>
            </a:r>
            <a:r>
              <a:t> Households, Firms, and the two markets (Goods &amp; Factor).</a:t>
            </a:r>
          </a:p>
          <a:p>
            <a:pPr marL="342900" lvl="0" indent="-342900">
              <a:buAutoNum type="arabicPeriod"/>
            </a:pPr>
            <a:r>
              <a:rPr b="1"/>
              <a:t>Adding the Government:</a:t>
            </a:r>
            <a:r>
              <a:t> Fiscal Policy (G &amp; T).</a:t>
            </a:r>
          </a:p>
          <a:p>
            <a:pPr marL="342900" lvl="0" indent="-342900">
              <a:buAutoNum type="arabicPeriod"/>
            </a:pPr>
            <a:r>
              <a:rPr b="1"/>
              <a:t>Introducing the Financial Core:</a:t>
            </a:r>
            <a:r>
              <a:t> Saving, Investment, and the Central Bank.</a:t>
            </a:r>
          </a:p>
          <a:p>
            <a:pPr marL="342900" lvl="0" indent="-342900">
              <a:buAutoNum type="arabicPeriod"/>
            </a:pPr>
            <a:r>
              <a:rPr b="1"/>
              <a:t>Opening the Economy:</a:t>
            </a:r>
            <a:r>
              <a:t> Trade (NX) and Capital Flows (CF).</a:t>
            </a:r>
          </a:p>
          <a:p>
            <a:pPr marL="342900" lvl="0" indent="-342900">
              <a:buAutoNum type="arabicPeriod"/>
            </a:pPr>
            <a:r>
              <a:rPr b="1"/>
              <a:t>The Manager's Toolkit:</a:t>
            </a:r>
            <a:r>
              <a:t> Using IS-LM to analyze policy shocks.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Economic Machine: Core Ideas (Dalio)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economy is the sum of all its transactions.</a:t>
            </a:r>
          </a:p>
          <a:p>
            <a:pPr lvl="0"/>
            <a:r>
              <a:t>A transaction: A buyer exchanges money or credit for goods, services, or financial assets.</a:t>
            </a:r>
          </a:p>
          <a:p>
            <a:pPr lvl="0"/>
            <a:r>
              <a:t>Three main forces drive the economy:</a:t>
            </a:r>
          </a:p>
          <a:p>
            <a:pPr marL="685800" lvl="1" indent="-342900">
              <a:buAutoNum type="arabicPeriod"/>
            </a:pPr>
            <a:r>
              <a:rPr b="1"/>
              <a:t>Productivity Growth</a:t>
            </a:r>
            <a:r>
              <a:t> (The long-run trend).</a:t>
            </a:r>
          </a:p>
          <a:p>
            <a:pPr marL="685800" lvl="1" indent="-342900">
              <a:buAutoNum type="arabicPeriod"/>
            </a:pPr>
            <a:r>
              <a:rPr b="1"/>
              <a:t>Short-Term Debt Cycle</a:t>
            </a:r>
            <a:r>
              <a:t> (5-8 year business cycles).</a:t>
            </a:r>
          </a:p>
          <a:p>
            <a:pPr marL="685800" lvl="1" indent="-342900">
              <a:buAutoNum type="arabicPeriod"/>
            </a:pPr>
            <a:r>
              <a:rPr b="1"/>
              <a:t>Long-Term Debt Cycle</a:t>
            </a:r>
            <a:r>
              <a:t> (75-100 year deleveraging).</a:t>
            </a:r>
          </a:p>
          <a:p>
            <a:pPr lvl="0"/>
            <a:r>
              <a:t>Credit is the most important and volatile part of the economy.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Core Engine: The Circular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Our model starts with two actors (Households, Firms) and two markets (Goods, Factors).</a:t>
            </a:r>
          </a:p>
          <a:p>
            <a:pPr lvl="0"/>
            <a:r>
              <a:rPr b="1"/>
              <a:t>Households</a:t>
            </a:r>
            <a:r>
              <a:t>: Supply labor/capital, earn income, and buy goods/services.</a:t>
            </a:r>
          </a:p>
          <a:p>
            <a:pPr lvl="0"/>
            <a:r>
              <a:rPr b="1"/>
              <a:t>Firms</a:t>
            </a:r>
            <a:r>
              <a:t>: Hire labor/capital, produce goods/services, and pay income.</a:t>
            </a:r>
          </a:p>
          <a:p>
            <a:pPr lvl="0"/>
            <a:r>
              <a:t>This creates two flows: a flow of </a:t>
            </a:r>
            <a:r>
              <a:rPr b="1"/>
              <a:t>real things</a:t>
            </a:r>
            <a:r>
              <a:t> (labor, goods) and a flow of </a:t>
            </a:r>
            <a:r>
              <a:rPr b="1"/>
              <a:t>money</a:t>
            </a:r>
            <a:r>
              <a:t> (wages, revenue).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Diagram: The Basic Circular Flow</a:t>
            </a:r>
          </a:p>
        </p:txBody>
      </p:sp>
      <p:pic>
        <p:nvPicPr>
          <p:cNvPr id="3" name="Picture 1" descr="img/circular_flow_basic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27200" y="1193800"/>
            <a:ext cx="5689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GDP: Measuring the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Gross Domestic Product (GDP)</a:t>
            </a:r>
            <a:r>
              <a:t> is the total value of the money flow (or the goods flow).</a:t>
            </a:r>
          </a:p>
          <a:p>
            <a:pPr lvl="0"/>
            <a:r>
              <a:t>The expenditure approach is most useful for managers. For our simple model:</a:t>
            </a:r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𝐶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𝐼</m:t>
                </m:r>
              </m:oMath>
            </a14:m>
            <a:endParaRPr/>
          </a:p>
          <a:p>
            <a:pPr lvl="0"/>
            <a:r>
              <a:rPr b="1"/>
              <a:t>C (Consumption):</a:t>
            </a:r>
            <a:r>
              <a:t> Household spending on goods and services.</a:t>
            </a:r>
          </a:p>
          <a:p>
            <a:pPr lvl="0"/>
            <a:r>
              <a:rPr b="1"/>
              <a:t>I (Investment):</a:t>
            </a:r>
            <a:r>
              <a:t> Firm spending on capital, equipment, and inventories.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B_thème 1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5C32A3EC-EEC9-4664-ADA7-DA3C3240714B}"/>
    </a:ext>
  </a:extLst>
</a:theme>
</file>

<file path=ppt/theme/theme2.xml><?xml version="1.0" encoding="utf-8"?>
<a:theme xmlns:a="http://schemas.openxmlformats.org/drawingml/2006/main" name="PSB_thème 2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E937DD1B-3629-4B5D-9A64-6F589EA34A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template_improved</Template>
  <TotalTime>0</TotalTime>
  <Words>1662</Words>
  <Application>Microsoft Office PowerPoint</Application>
  <PresentationFormat>Affichage à l'écran (16:9)</PresentationFormat>
  <Paragraphs>121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Cambria Math</vt:lpstr>
      <vt:lpstr>Suisse Int'l</vt:lpstr>
      <vt:lpstr>Suisse Int'l Bold</vt:lpstr>
      <vt:lpstr>Suisse Int'l Book Italic</vt:lpstr>
      <vt:lpstr>Suisse Int'l Semi Bold</vt:lpstr>
      <vt:lpstr>PSB_thème 1</vt:lpstr>
      <vt:lpstr>PSB_thème 2</vt:lpstr>
      <vt:lpstr>Finance and Economics for Managers - MBA</vt:lpstr>
      <vt:lpstr>Session 1</vt:lpstr>
      <vt:lpstr>The Basic Economic Engine (Households &amp; Firms)</vt:lpstr>
      <vt:lpstr>Session Goals</vt:lpstr>
      <vt:lpstr>Agenda: Building our Model</vt:lpstr>
      <vt:lpstr>The Economic Machine: Core Ideas (Dalio)</vt:lpstr>
      <vt:lpstr>The Core Engine: The Circular Flow</vt:lpstr>
      <vt:lpstr>Diagram: The Basic Circular Flow</vt:lpstr>
      <vt:lpstr>GDP: Measuring the Flow</vt:lpstr>
      <vt:lpstr>Adding the Government (Fiscal Policy)</vt:lpstr>
      <vt:lpstr>Expanding the Model: The Public Sector</vt:lpstr>
      <vt:lpstr>Fiscal Policy in Action</vt:lpstr>
      <vt:lpstr>The Financial Core (Monetary Policy)</vt:lpstr>
      <vt:lpstr>Expanding the Model: Financial Markets</vt:lpstr>
      <vt:lpstr>The Central Bank and Interest Rates</vt:lpstr>
      <vt:lpstr>Monetary Policy in Action</vt:lpstr>
      <vt:lpstr>Opening the Economy (Trade &amp; Global Capital)</vt:lpstr>
      <vt:lpstr>Expanding the Model: The Rest of the World</vt:lpstr>
      <vt:lpstr>The Exchange Rate (e)</vt:lpstr>
      <vt:lpstr>A Manager's Toolkit for Policy Analysis (IS-LM)</vt:lpstr>
      <vt:lpstr>Why Use a Model? IS-LM for Managers</vt:lpstr>
      <vt:lpstr>The IS Curve: Goods Market Balance</vt:lpstr>
      <vt:lpstr>The LM Curve: Money Market Balance</vt:lpstr>
      <vt:lpstr>Putting It Together: Policy Scenarios</vt:lpstr>
      <vt:lpstr>Managerial Applications &amp; Summary</vt:lpstr>
      <vt:lpstr>Using the Framework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and Economics for Managers</dc:title>
  <dc:creator>Nima Fazeli</dc:creator>
  <cp:keywords/>
  <cp:lastModifiedBy>Nima Fazeli</cp:lastModifiedBy>
  <cp:revision>1</cp:revision>
  <dcterms:created xsi:type="dcterms:W3CDTF">2025-10-14T00:28:58Z</dcterms:created>
  <dcterms:modified xsi:type="dcterms:W3CDTF">2025-10-14T00:37:20Z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Fall 2025</vt:lpwstr>
  </property>
</Properties>
</file>