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app0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package/2006/relationships/metadata/extended-properties" Target="docProps/app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5E29A9-0898-4E56-8AAF-3F81C4C73480}" v="2" dt="2025-10-20T17:02:27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94" autoAdjust="0"/>
  </p:normalViewPr>
  <p:slideViewPr>
    <p:cSldViewPr snapToGrid="0" snapToObjects="1">
      <p:cViewPr varScale="1">
        <p:scale>
          <a:sx n="114" d="100"/>
          <a:sy n="114" d="100"/>
        </p:scale>
        <p:origin x="490" y="8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E8852-9C83-CD7D-03E4-65D9788A6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75" y="411450"/>
            <a:ext cx="4320600" cy="21603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B67CA-46EF-8DD7-2523-7F68E64BF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3111825"/>
            <a:ext cx="4311975" cy="10801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accent1"/>
                </a:solidFill>
                <a:latin typeface="Suisse Int'l Semi Bold" panose="020B0804000000000000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553099C-2337-0E8B-5A67-F60D9007A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1898" y="0"/>
            <a:ext cx="3492103" cy="5143500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64598F1-DE00-2EFF-A581-E9039DB80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12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E9E363-6062-D9F8-07AE-C7EB07D7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020975" cy="10801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05FA4F-F9BF-5E83-4CB1-E902EB45D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475" y="2031675"/>
            <a:ext cx="3240450" cy="2160300"/>
          </a:xfrm>
        </p:spPr>
        <p:txBody>
          <a:bodyPr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427C9CCA-295A-AC59-0705-4A77C016F8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CE3D37D7-9FCE-C1B9-1D34-F6AA4CCF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1E99E5C4-418C-A391-9542-2356A990B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16E3F5B-D25D-3D90-C993-E12734958B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82079" y="2031675"/>
            <a:ext cx="3240450" cy="2160300"/>
          </a:xfrm>
        </p:spPr>
        <p:txBody>
          <a:bodyPr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 sz="900">
                <a:solidFill>
                  <a:schemeClr val="tx1"/>
                </a:solidFill>
              </a:defRPr>
            </a:lvl4pPr>
            <a:lvl5pPr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861BC8-C24F-9944-48CB-7F2550179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0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B5B9F-4285-BAA7-7C0D-6FD8A44C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7561049" cy="10801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4B1458-6EC1-FCFC-E773-5DFD6ED94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75" y="1499065"/>
            <a:ext cx="3240451" cy="532610"/>
          </a:xfrm>
        </p:spPr>
        <p:txBody>
          <a:bodyPr rIns="0" bIns="0" anchor="b"/>
          <a:lstStyle>
            <a:lvl1pPr marL="0" indent="0">
              <a:buNone/>
              <a:defRPr sz="1200" b="0" i="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7DD2B1-B898-D907-06E7-50540ECC6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476" y="2571750"/>
            <a:ext cx="3240450" cy="1620226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1pPr>
            <a:lvl2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2pPr>
            <a:lvl3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3pPr>
            <a:lvl4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4pPr>
            <a:lvl5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DA6568-DBFF-CBF4-3CB7-A43D9F386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4843" y="1506208"/>
            <a:ext cx="3767682" cy="525467"/>
          </a:xfrm>
        </p:spPr>
        <p:txBody>
          <a:bodyPr rIns="0" bIns="0" anchor="b"/>
          <a:lstStyle>
            <a:lvl1pPr marL="0" indent="0">
              <a:buNone/>
              <a:defRPr sz="1200" b="0" i="0">
                <a:solidFill>
                  <a:schemeClr val="accent2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6AAB91-AD3A-B166-1BE0-5B0A2060F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1" y="2571750"/>
            <a:ext cx="3780524" cy="1620226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1pPr>
            <a:lvl2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2pPr>
            <a:lvl3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3pPr>
            <a:lvl4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4pPr>
            <a:lvl5pPr>
              <a:defRPr sz="1500" b="0" i="0">
                <a:solidFill>
                  <a:schemeClr val="tx1"/>
                </a:solidFill>
                <a:latin typeface="Suisse Int'l Book Italic" panose="020B0804000000000000" pitchFamily="34" charset="77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3F30D823-D969-23AB-1418-6F17A308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5F4062E3-85BC-C55B-13DF-ABEBE218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C123B8B0-6738-E086-C479-A6F1B3A6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1E1EB4E-7A8E-86A5-4BD0-3244F25261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635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37805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0AA375-08CA-C8D0-8A8A-B3DDD3C82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38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7986D3B-AFD7-F5F8-C378-E970BDF698E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27003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766" y="3651648"/>
            <a:ext cx="7560469" cy="540544"/>
          </a:xfrm>
        </p:spPr>
        <p:txBody>
          <a:bodyPr rIns="0" bIns="0"/>
          <a:lstStyle>
            <a:lvl1pPr marL="0" indent="0">
              <a:buNone/>
              <a:defRPr sz="1200" b="1" i="0">
                <a:solidFill>
                  <a:schemeClr val="accent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8B33610-75FF-F6CF-B682-1B4B00DDA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71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023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01DC0C6-710A-891F-E3B6-21909B53D6A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72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153B73EF-F497-BEE7-D909-C55172018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07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4209A68-1493-6F5F-C64D-9A24037B9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50" y="2193698"/>
            <a:ext cx="2160300" cy="81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16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E93D3-8228-5BDD-650B-A419DE38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2700375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FD5D93-4ABF-39DC-1DB7-95366ECEC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925" y="411451"/>
            <a:ext cx="4320600" cy="37805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2712E4-A541-389E-5D21-F7DA24386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476" y="3651900"/>
            <a:ext cx="2700375" cy="540075"/>
          </a:xfrm>
        </p:spPr>
        <p:txBody>
          <a:bodyPr rIns="0" bIns="0" anchor="t"/>
          <a:lstStyle>
            <a:lvl1pPr marL="0" indent="0">
              <a:buNone/>
              <a:defRPr sz="105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40C940D-A45D-5603-DDB7-811E154AE87D}"/>
              </a:ext>
            </a:extLst>
          </p:cNvPr>
          <p:cNvCxnSpPr>
            <a:cxnSpLocks/>
          </p:cNvCxnSpPr>
          <p:nvPr/>
        </p:nvCxnSpPr>
        <p:spPr>
          <a:xfrm>
            <a:off x="791475" y="3543885"/>
            <a:ext cx="270037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9F5002-B64C-2942-EA08-65A91170B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02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E93D3-8228-5BDD-650B-A419DE38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2700375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2712E4-A541-389E-5D21-F7DA24386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476" y="3651900"/>
            <a:ext cx="2700375" cy="432060"/>
          </a:xfrm>
        </p:spPr>
        <p:txBody>
          <a:bodyPr rIns="0" bIns="0" anchor="b"/>
          <a:lstStyle>
            <a:lvl1pPr marL="0" indent="0">
              <a:buNone/>
              <a:defRPr sz="105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40C940D-A45D-5603-DDB7-811E154AE87D}"/>
              </a:ext>
            </a:extLst>
          </p:cNvPr>
          <p:cNvCxnSpPr>
            <a:cxnSpLocks/>
          </p:cNvCxnSpPr>
          <p:nvPr/>
        </p:nvCxnSpPr>
        <p:spPr>
          <a:xfrm>
            <a:off x="791475" y="4191975"/>
            <a:ext cx="270037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1457" y="0"/>
            <a:ext cx="5112544" cy="41919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5C7A52-A577-F4FA-BBEC-A9288D63B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56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E8852-9C83-CD7D-03E4-65D9788A6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75" y="411450"/>
            <a:ext cx="4860675" cy="2160300"/>
          </a:xfrm>
          <a:prstGeom prst="rect">
            <a:avLst/>
          </a:prstGeom>
          <a:noFill/>
        </p:spPr>
        <p:txBody>
          <a:bodyPr lIns="0" tIns="0" anchor="t">
            <a:noAutofit/>
          </a:bodyPr>
          <a:lstStyle>
            <a:lvl1pPr algn="l"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B67CA-46EF-8DD7-2523-7F68E64BF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3111825"/>
            <a:ext cx="4860675" cy="1080150"/>
          </a:xfrm>
        </p:spPr>
        <p:txBody>
          <a:bodyPr lIns="0" tIns="0">
            <a:noAutofit/>
          </a:bodyPr>
          <a:lstStyle>
            <a:lvl1pPr marL="0" indent="0" algn="l">
              <a:buNone/>
              <a:defRPr sz="1800" b="1" i="0">
                <a:solidFill>
                  <a:schemeClr val="accent2"/>
                </a:solidFill>
                <a:latin typeface="Suisse Int'l Semi Bold" panose="020B0804000000000000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FD389F9-D31F-C27D-6ACC-020E53252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C059134-8E80-6345-214D-D2EADF4EDF0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7001" y="-128625"/>
            <a:ext cx="4519799" cy="643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8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45160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5C7A52-A577-F4FA-BBEC-A9288D63B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36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91849" cy="451602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5C7A52-A577-F4FA-BBEC-A9288D63B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3D4C65F8-C52B-7FAE-4999-D1ECF9786D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2103" y="0"/>
            <a:ext cx="5651897" cy="451604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877428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merci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661F07A-AE1C-DE3A-2507-73E14A000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1625" y="1491600"/>
            <a:ext cx="4320600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1626" y="3651648"/>
            <a:ext cx="4320599" cy="540544"/>
          </a:xfrm>
        </p:spPr>
        <p:txBody>
          <a:bodyPr rIns="0" bIns="0"/>
          <a:lstStyle>
            <a:lvl1pPr marL="0" indent="0">
              <a:buNone/>
              <a:defRPr sz="1350" b="1" i="0">
                <a:solidFill>
                  <a:schemeClr val="accent2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B108CC3-A36D-A95B-ECC7-176C28BC3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374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45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E8852-9C83-CD7D-03E4-65D9788A6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75" y="411450"/>
            <a:ext cx="4320600" cy="21603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B67CA-46EF-8DD7-2523-7F68E64BF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3111825"/>
            <a:ext cx="4311975" cy="108015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8553099C-2337-0E8B-5A67-F60D9007A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51898" y="0"/>
            <a:ext cx="3492103" cy="5143500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27825792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2E8852-9C83-CD7D-03E4-65D9788A6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75" y="411450"/>
            <a:ext cx="4860675" cy="2160300"/>
          </a:xfrm>
          <a:prstGeom prst="rect">
            <a:avLst/>
          </a:prstGeom>
          <a:noFill/>
        </p:spPr>
        <p:txBody>
          <a:bodyPr lIns="0" tIns="0" anchor="t">
            <a:no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5B67CA-46EF-8DD7-2523-7F68E64BF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0" y="3111825"/>
            <a:ext cx="4860675" cy="1080150"/>
          </a:xfrm>
        </p:spPr>
        <p:txBody>
          <a:bodyPr lIns="0" tIns="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171D0CF-2008-BC24-78D0-CA6F44E462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D360744-9285-2B02-077F-FE68DBB30B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51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1491601"/>
            <a:ext cx="7561050" cy="3186383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999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870E796-B877-9A4A-7294-D8E3DA2AB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860675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31675"/>
            <a:ext cx="4860675" cy="2160300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31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870E796-B877-9A4A-7294-D8E3DA2AB0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860675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85696"/>
            <a:ext cx="4860675" cy="2106279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50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9">
            <a:extLst>
              <a:ext uri="{FF2B5EF4-FFF2-40B4-BE49-F238E27FC236}">
                <a16:creationId xmlns:a16="http://schemas.microsoft.com/office/drawing/2014/main" id="{46BA4387-12D7-5866-FC22-9560A2C3E9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2150" y="0"/>
            <a:ext cx="3491850" cy="5143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320600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85696"/>
            <a:ext cx="4320600" cy="2106279"/>
          </a:xfrm>
        </p:spPr>
        <p:txBody>
          <a:bodyPr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16202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7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1491601"/>
            <a:ext cx="7561050" cy="3186383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C2B724-FB5B-F267-87C7-EDC38C149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69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E1431291-C038-A7FA-3C01-A073D613FE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51400" y="195420"/>
            <a:ext cx="8641200" cy="350254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1491601"/>
            <a:ext cx="7561050" cy="3186383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80EAE65-43DF-9E6D-015E-C430B0F63E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41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C99379B-5FAE-AEB1-2B5B-EE068617C9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402A2F-49AC-AED5-EE49-B61875AA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50" y="411450"/>
            <a:ext cx="4860675" cy="2160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455964-3A89-C572-FA46-4B6A18DD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850" y="3111825"/>
            <a:ext cx="4860675" cy="1080150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5F92807-8928-A9EF-33EF-B38762EE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20/10/2025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837110-1BC7-744D-132A-E22B95F0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21DC624-FF94-84A7-626D-9B3887A2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37ADC8-22F0-013A-FEC5-88FC5AB827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F518389-65A4-31C7-EDB9-23818CFF3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766" y="411957"/>
            <a:ext cx="2159794" cy="2159794"/>
          </a:xfrm>
        </p:spPr>
        <p:txBody>
          <a:bodyPr rIns="0" bIns="0"/>
          <a:lstStyle>
            <a:lvl1pPr marL="0" indent="0">
              <a:buNone/>
              <a:defRPr sz="11250" b="1" i="0">
                <a:solidFill>
                  <a:schemeClr val="bg1"/>
                </a:solidFill>
                <a:latin typeface="Suisse Int'l Bold" panose="020B0804000000000000" pitchFamily="34" charset="77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FDE30F6-CFA7-7E6E-8464-1222117695F0}"/>
              </a:ext>
            </a:extLst>
          </p:cNvPr>
          <p:cNvCxnSpPr>
            <a:cxnSpLocks/>
          </p:cNvCxnSpPr>
          <p:nvPr userDrawn="1"/>
        </p:nvCxnSpPr>
        <p:spPr>
          <a:xfrm>
            <a:off x="791475" y="3111825"/>
            <a:ext cx="21603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3DCBB68D-0DBB-CE56-D7EF-5666141771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766" y="3219840"/>
            <a:ext cx="2159794" cy="432276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3350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93AD91-5BB9-10F1-FFB4-F2F741E233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0"/>
            <a:ext cx="2951560" cy="51435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402A2F-49AC-AED5-EE49-B61875AA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150" y="411450"/>
            <a:ext cx="3240450" cy="2160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75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455964-3A89-C572-FA46-4B6A18DD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2150" y="3111825"/>
            <a:ext cx="3240450" cy="1080150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5F92807-8928-A9EF-33EF-B38762EE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20/10/2025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837110-1BC7-744D-132A-E22B95F0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2150" y="4732050"/>
            <a:ext cx="16202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21DC624-FF94-84A7-626D-9B3887A2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B37ADC8-22F0-013A-FEC5-88FC5AB827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213" y="4732051"/>
            <a:ext cx="539350" cy="203147"/>
          </a:xfrm>
          <a:prstGeom prst="rect">
            <a:avLst/>
          </a:prstGeom>
        </p:spPr>
      </p:pic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F518389-65A4-31C7-EDB9-23818CFF3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1851" y="411957"/>
            <a:ext cx="1620225" cy="2159794"/>
          </a:xfrm>
        </p:spPr>
        <p:txBody>
          <a:bodyPr rIns="0" bIns="0"/>
          <a:lstStyle>
            <a:lvl1pPr marL="0" indent="0">
              <a:buNone/>
              <a:defRPr sz="7500" b="1" i="0">
                <a:solidFill>
                  <a:schemeClr val="bg1"/>
                </a:solidFill>
                <a:latin typeface="Suisse Int'l Bold" panose="020B0804000000000000" pitchFamily="34" charset="77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FDE30F6-CFA7-7E6E-8464-1222117695F0}"/>
              </a:ext>
            </a:extLst>
          </p:cNvPr>
          <p:cNvCxnSpPr>
            <a:cxnSpLocks/>
          </p:cNvCxnSpPr>
          <p:nvPr userDrawn="1"/>
        </p:nvCxnSpPr>
        <p:spPr>
          <a:xfrm>
            <a:off x="3491559" y="3111825"/>
            <a:ext cx="162051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3DCBB68D-0DBB-CE56-D7EF-5666141771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1851" y="3219840"/>
            <a:ext cx="1620225" cy="972135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26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E9E363-6062-D9F8-07AE-C7EB07D7F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020975" cy="10801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05FA4F-F9BF-5E83-4CB1-E902EB45D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475" y="2031675"/>
            <a:ext cx="3240450" cy="2160300"/>
          </a:xfrm>
        </p:spPr>
        <p:txBody>
          <a:bodyPr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B16E3F5B-D25D-3D90-C993-E12734958B8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82079" y="2031675"/>
            <a:ext cx="3240450" cy="2160300"/>
          </a:xfrm>
        </p:spPr>
        <p:txBody>
          <a:bodyPr/>
          <a:lstStyle>
            <a:lvl1pPr>
              <a:defRPr sz="15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900">
                <a:solidFill>
                  <a:schemeClr val="bg1"/>
                </a:solidFill>
              </a:defRPr>
            </a:lvl4pPr>
            <a:lvl5pPr>
              <a:defRPr sz="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3794B5-6122-FF4C-E878-61C2E1559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20/10/2025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7224091-94D1-6C01-A9AB-793B295B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05794D0E-980F-77E7-01B9-62E4FE5F0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6E46429-4ECF-717D-BF39-F5ADEDF61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27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FB5B9F-4285-BAA7-7C0D-6FD8A44C2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7561049" cy="108015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4B1458-6EC1-FCFC-E773-5DFD6ED94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75" y="1499065"/>
            <a:ext cx="3240451" cy="532610"/>
          </a:xfrm>
        </p:spPr>
        <p:txBody>
          <a:bodyPr rIns="0" bIns="0" anchor="b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17DD2B1-B898-D907-06E7-50540ECC6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476" y="2571750"/>
            <a:ext cx="3240450" cy="1620226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 Book Italic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DA6568-DBFF-CBF4-3CB7-A43D9F3863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84843" y="1506208"/>
            <a:ext cx="3767682" cy="525467"/>
          </a:xfrm>
        </p:spPr>
        <p:txBody>
          <a:bodyPr rIns="0" bIns="0" anchor="b"/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6AAB91-AD3A-B166-1BE0-5B0A2060F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1" y="2571750"/>
            <a:ext cx="3780524" cy="1620226"/>
          </a:xfrm>
        </p:spPr>
        <p:txBody>
          <a:bodyPr rIns="0" bIns="0"/>
          <a:lstStyle>
            <a:lvl1pPr>
              <a:defRPr sz="1500" b="0" i="0">
                <a:solidFill>
                  <a:schemeClr val="bg1"/>
                </a:solidFill>
                <a:latin typeface="Suisse Int'l Book Italic" panose="020B0804000000000000" pitchFamily="34" charset="77"/>
              </a:defRPr>
            </a:lvl1pPr>
            <a:lvl2pPr>
              <a:defRPr sz="1500">
                <a:solidFill>
                  <a:schemeClr val="bg1"/>
                </a:solidFill>
              </a:defRPr>
            </a:lvl2pPr>
            <a:lvl3pPr>
              <a:defRPr sz="15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1E1EB4E-7A8E-86A5-4BD0-3244F25261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4060E704-4C97-8BDA-5A9A-C71431B780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20/10/2025</a:t>
            </a:fld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98FF46BA-7922-741D-EC53-3387C0AD8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A3C6E1D9-DE3E-366A-E99A-C813A9E1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12D45CE-46AE-2FDF-2FC7-81EC8D4A13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033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37805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40232B-CEB1-3AB1-A529-5E2F8223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84ED9D-1AFB-1FB7-4B83-886975DC6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6793115-ADC3-AC04-8EE5-CA4C1B5A8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5B23D8D-0B38-9110-8D36-DCAE34545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75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6AA016-EDC2-DBE1-39FA-2E4E7CBD0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475" y="411450"/>
            <a:ext cx="7561050" cy="27003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20/10/2025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766" y="3651648"/>
            <a:ext cx="7560469" cy="540544"/>
          </a:xfrm>
        </p:spPr>
        <p:txBody>
          <a:bodyPr rIns="0" bIns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69086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63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6AA016-EDC2-DBE1-39FA-2E4E7CBD03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1475" y="411450"/>
            <a:ext cx="4860675" cy="27003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20/10/2025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1767" y="3651648"/>
            <a:ext cx="4860383" cy="540544"/>
          </a:xfrm>
        </p:spPr>
        <p:txBody>
          <a:bodyPr rIns="0" bIns="0"/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12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7EFF4A00-104D-FA44-36E8-72B47327D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20/10/2025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6B463DC-5226-3156-494B-4A512ACA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E58EB97D-69A1-78FC-DAFA-941D1C23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364533E-99D4-062A-42BC-FA19516495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854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B791723-EE92-5E60-C952-8C6CED20B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20/10/2025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EA4208D-FBD2-C1D2-C99E-69850BC112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9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860675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31675"/>
            <a:ext cx="4860675" cy="2592303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430775-0EAF-7D61-36C2-8DB0305311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48B6D5E7-BA4F-A7A2-6E21-C30F8BF2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3A713A6C-CBF3-A454-B64E-71DC2046C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9D18244C-3667-4D59-F030-D09B06D7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40069F5-28D4-8998-5083-A662B0B56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78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 -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B791723-EE92-5E60-C952-8C6CED20B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66671BC-0410-6218-87D6-4673B9326B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0"/>
            <a:ext cx="540075" cy="203148"/>
          </a:xfrm>
          <a:prstGeom prst="rect">
            <a:avLst/>
          </a:prstGeom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D905D1D5-3821-C24C-5733-5BA600A0FA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20/10/2025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F502C7E-4BD4-B7F9-6F28-2214A1BB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4CFBA15C-1CBE-39ED-9785-A89D4857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EA4208D-FBD2-C1D2-C99E-69850BC112C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09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EA4208D-FBD2-C1D2-C99E-69850BC112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300" y="2165456"/>
            <a:ext cx="2157400" cy="8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01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E93D3-8228-5BDD-650B-A419DE38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2700375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FD5D93-4ABF-39DC-1DB7-95366ECEC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1925" y="411451"/>
            <a:ext cx="4320600" cy="37805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1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5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2712E4-A541-389E-5D21-F7DA24386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476" y="3651900"/>
            <a:ext cx="2700375" cy="540075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40C940D-A45D-5603-DDB7-811E154AE87D}"/>
              </a:ext>
            </a:extLst>
          </p:cNvPr>
          <p:cNvCxnSpPr>
            <a:cxnSpLocks/>
          </p:cNvCxnSpPr>
          <p:nvPr userDrawn="1"/>
        </p:nvCxnSpPr>
        <p:spPr>
          <a:xfrm>
            <a:off x="791475" y="3543885"/>
            <a:ext cx="270037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577E65B6-9B0E-B9F5-FB4D-2E232CF4A4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20/10/2025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3730865-F86B-04D0-5679-D6FE14949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06AF0A89-D640-3E21-E292-124B74EB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799088-4877-63E1-F7AA-E6669A1ED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534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2E93D3-8228-5BDD-650B-A419DE38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6" y="411450"/>
            <a:ext cx="2700375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D2712E4-A541-389E-5D21-F7DA24386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476" y="3651900"/>
            <a:ext cx="2700375" cy="432060"/>
          </a:xfrm>
        </p:spPr>
        <p:txBody>
          <a:bodyPr rIns="0" bIns="0" anchor="b"/>
          <a:lstStyle>
            <a:lvl1pPr marL="0" indent="0">
              <a:buNone/>
              <a:defRPr sz="105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40C940D-A45D-5603-DDB7-811E154AE87D}"/>
              </a:ext>
            </a:extLst>
          </p:cNvPr>
          <p:cNvCxnSpPr>
            <a:cxnSpLocks/>
          </p:cNvCxnSpPr>
          <p:nvPr userDrawn="1"/>
        </p:nvCxnSpPr>
        <p:spPr>
          <a:xfrm>
            <a:off x="791475" y="4191975"/>
            <a:ext cx="2700375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20/10/2025</a:t>
            </a:fld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0AA663F-DF22-E1F2-923A-A60385842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31457" y="0"/>
            <a:ext cx="5112544" cy="41919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63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20/10/2025</a:t>
            </a:fld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0AA663F-DF22-E1F2-923A-A60385842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45700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2480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-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E9271DFC-BB9A-06E0-B60A-920C2970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20/10/2025</a:t>
            </a:fld>
            <a:endParaRPr lang="fr-FR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3AE56FF0-C085-16D3-E1B6-4CFECAB57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F1D72CB-73B6-E76F-B3DF-7061E35CC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0AA663F-DF22-E1F2-923A-A603858426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DD234E21-B5E9-FC76-C1CC-126B01995D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3491849" cy="45700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6EDE906-40EC-FEE3-2011-B883B0F4D1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1851" y="0"/>
            <a:ext cx="5652150" cy="457002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6086573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erci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F17ECED-3A6A-631E-8BEA-863D824CB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1625" y="1491600"/>
            <a:ext cx="4320600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20/10/2025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1626" y="3651648"/>
            <a:ext cx="4320599" cy="540544"/>
          </a:xfrm>
        </p:spPr>
        <p:txBody>
          <a:bodyPr rIns="0" bIns="0"/>
          <a:lstStyle>
            <a:lvl1pPr marL="0" indent="0">
              <a:buNone/>
              <a:defRPr sz="135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474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merci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F17ECED-3A6A-631E-8BEA-863D824CB3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7719" cy="64519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E27E259-CA1B-A983-F4AF-BD4BE030EF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71625" y="1491600"/>
            <a:ext cx="4320600" cy="162022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br>
              <a:rPr lang="fr-FR"/>
            </a:br>
            <a:endParaRPr lang="fr-FR"/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0AD7869-6D36-9861-50CA-4374ACF56B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0C63D54B-1128-BC4D-8010-13DA7231E6C1}" type="datetime1">
              <a:rPr lang="fr-FR"/>
              <a:pPr/>
              <a:t>20/10/2025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EBB0A5-4633-AEF7-18CE-CE58AD1D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2F15564E-6EFB-A943-62CA-10F994DC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574093E-2A4F-C42C-EAEA-F072156ED8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61D3190-0E58-EC02-990E-F43B56DD4A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1626" y="3651648"/>
            <a:ext cx="4320599" cy="540544"/>
          </a:xfrm>
        </p:spPr>
        <p:txBody>
          <a:bodyPr rIns="0" bIns="0"/>
          <a:lstStyle>
            <a:lvl1pPr marL="0" indent="0">
              <a:buNone/>
              <a:defRPr sz="1350" b="1" i="0">
                <a:solidFill>
                  <a:schemeClr val="bg1"/>
                </a:solidFill>
                <a:latin typeface="Suisse Int'l Semi Bold" panose="020B0804000000000000" pitchFamily="34" charset="77"/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D3A94A-FFEC-7B02-957E-C22DD58021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38" y="4732051"/>
            <a:ext cx="539350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0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860675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31675"/>
            <a:ext cx="4860675" cy="2592303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4430775-0EAF-7D61-36C2-8DB0305311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48B6D5E7-BA4F-A7A2-6E21-C30F8BF249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3A713A6C-CBF3-A454-B64E-71DC2046C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216030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9D18244C-3667-4D59-F030-D09B06D7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40069F5-28D4-8998-5083-A662B0B56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11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 -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9">
            <a:extLst>
              <a:ext uri="{FF2B5EF4-FFF2-40B4-BE49-F238E27FC236}">
                <a16:creationId xmlns:a16="http://schemas.microsoft.com/office/drawing/2014/main" id="{A0260FB4-F1FC-3DAB-4275-00E1294F76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52150" y="0"/>
            <a:ext cx="3491850" cy="51435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4320600" cy="1620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2031675"/>
            <a:ext cx="4320600" cy="2160300"/>
          </a:xfrm>
        </p:spPr>
        <p:txBody>
          <a:bodyPr anchor="t"/>
          <a:lstStyle>
            <a:lvl1pPr marL="0" indent="0" algn="l">
              <a:buNone/>
              <a:defRPr sz="12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16202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2C7BBEE-105C-53F7-7A0E-CEAB663724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4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 -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B39C7317-FFE7-8B2B-F46A-D977B8D83DD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251400" y="195420"/>
            <a:ext cx="8641200" cy="350254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94351B-771D-3048-7746-9BAD379F9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98B133-07AA-65C2-8C55-EDCBDE682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475" y="1491601"/>
            <a:ext cx="7561050" cy="3186383"/>
          </a:xfrm>
        </p:spPr>
        <p:txBody>
          <a:bodyPr rIns="0" bIns="0"/>
          <a:lstStyle>
            <a:lvl1pPr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500">
                <a:solidFill>
                  <a:schemeClr val="tx1"/>
                </a:solidFill>
              </a:defRPr>
            </a:lvl3pPr>
            <a:lvl4pPr>
              <a:defRPr sz="1500">
                <a:solidFill>
                  <a:schemeClr val="tx1"/>
                </a:solidFill>
              </a:defRPr>
            </a:lvl4pPr>
            <a:lvl5pPr>
              <a:defRPr sz="15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9EC3FD-A3FC-5C97-572E-87ACEEF244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9E56D3-41A3-B0AF-6F47-C65A60159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9ED805-BFD2-5114-AF38-4DC1C4DBF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4C2B724-FB5B-F267-87C7-EDC38C149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214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B2DA534-9954-1068-409E-3EC612557C7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5427000" y="-128625"/>
            <a:ext cx="4520397" cy="643893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402A2F-49AC-AED5-EE49-B61875AA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1850" y="411450"/>
            <a:ext cx="4860675" cy="2160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45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455964-3A89-C572-FA46-4B6A18DD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850" y="3111825"/>
            <a:ext cx="4860675" cy="1080150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5F92807-8928-A9EF-33EF-B38762EE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71625" y="4732050"/>
            <a:ext cx="1080150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837110-1BC7-744D-132A-E22B95F0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1850" y="4732050"/>
            <a:ext cx="378052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21DC624-FF94-84A7-626D-9B3887A2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F518389-65A4-31C7-EDB9-23818CFF3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1766" y="411957"/>
            <a:ext cx="2159794" cy="2159794"/>
          </a:xfrm>
        </p:spPr>
        <p:txBody>
          <a:bodyPr rIns="0" bIns="0"/>
          <a:lstStyle>
            <a:lvl1pPr marL="0" indent="0">
              <a:buNone/>
              <a:defRPr sz="11250" b="1" i="0">
                <a:solidFill>
                  <a:schemeClr val="accent1"/>
                </a:solidFill>
                <a:latin typeface="Suisse Int'l Bold" panose="020B0804000000000000" pitchFamily="34" charset="77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FDE30F6-CFA7-7E6E-8464-1222117695F0}"/>
              </a:ext>
            </a:extLst>
          </p:cNvPr>
          <p:cNvCxnSpPr>
            <a:cxnSpLocks/>
          </p:cNvCxnSpPr>
          <p:nvPr/>
        </p:nvCxnSpPr>
        <p:spPr>
          <a:xfrm>
            <a:off x="791475" y="3111825"/>
            <a:ext cx="21603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3DCBB68D-0DBB-CE56-D7EF-5666141771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1766" y="3219840"/>
            <a:ext cx="2159794" cy="432276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4A73C65-5DD6-D8B7-8800-6C13B6B37C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475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3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 -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C93AD91-5BB9-10F1-FFB4-F2F741E233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0" y="0"/>
            <a:ext cx="295156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D402A2F-49AC-AED5-EE49-B61875AA0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150" y="411450"/>
            <a:ext cx="3240450" cy="21603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375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455964-3A89-C572-FA46-4B6A18DDF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2150" y="3111825"/>
            <a:ext cx="3240450" cy="1080150"/>
          </a:xfrm>
        </p:spPr>
        <p:txBody>
          <a:bodyPr/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95F92807-8928-A9EF-33EF-B38762EED7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3837110-1BC7-744D-132A-E22B95F0B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2150" y="4732050"/>
            <a:ext cx="162022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21DC624-FF94-84A7-626D-9B3887A2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F518389-65A4-31C7-EDB9-23818CFF39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1851" y="411957"/>
            <a:ext cx="1620225" cy="2159794"/>
          </a:xfrm>
        </p:spPr>
        <p:txBody>
          <a:bodyPr rIns="0" bIns="0"/>
          <a:lstStyle>
            <a:lvl1pPr marL="0" indent="0">
              <a:buNone/>
              <a:defRPr sz="7500" b="1" i="0">
                <a:solidFill>
                  <a:schemeClr val="accent1"/>
                </a:solidFill>
                <a:latin typeface="Suisse Int'l Bold" panose="020B0804000000000000" pitchFamily="34" charset="77"/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FDE30F6-CFA7-7E6E-8464-1222117695F0}"/>
              </a:ext>
            </a:extLst>
          </p:cNvPr>
          <p:cNvCxnSpPr>
            <a:cxnSpLocks/>
          </p:cNvCxnSpPr>
          <p:nvPr/>
        </p:nvCxnSpPr>
        <p:spPr>
          <a:xfrm>
            <a:off x="3491559" y="3111825"/>
            <a:ext cx="1620516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3DCBB68D-0DBB-CE56-D7EF-5666141771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91851" y="3219840"/>
            <a:ext cx="1620225" cy="972135"/>
          </a:xfrm>
        </p:spPr>
        <p:txBody>
          <a:bodyPr rIns="0" bIns="0"/>
          <a:lstStyle>
            <a:lvl1pPr marL="0" indent="0">
              <a:buNone/>
              <a:defRPr sz="105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AB81C4A-3134-9F0A-E348-05055B6EC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50" y="4732051"/>
            <a:ext cx="540075" cy="20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36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CDA5D3-A1FC-105F-1452-17782075A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75" y="1491600"/>
            <a:ext cx="7561050" cy="318638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AA4679-9334-0B00-6CB4-BE684612E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475" y="4732050"/>
            <a:ext cx="1080150" cy="21603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fld id="{241EB5C9-1307-BA42-ABA2-0BC069CD8E7F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2E873C-50BB-0C28-28DF-50D589846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1775" y="4732050"/>
            <a:ext cx="2700375" cy="21603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16525E-6DFC-07DA-9195-736CC551B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450" y="4732050"/>
            <a:ext cx="540075" cy="21603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 b="0" i="0">
                <a:solidFill>
                  <a:schemeClr val="tx1"/>
                </a:solidFill>
                <a:latin typeface="Suisse Int'l" panose="020B0804000000000000" pitchFamily="34" charset="77"/>
              </a:defRPr>
            </a:lvl1pPr>
          </a:lstStyle>
          <a:p>
            <a:fld id="{C5EF2332-01BF-834F-8236-50238282D533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1A565A77-8E10-55D7-DBCB-61D6E6BE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9489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Suisse Int'l Semi Bold" panose="020B0804000000000000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tx1"/>
          </a:solidFill>
          <a:latin typeface="Suisse Int'l Semi Bold" panose="020B0804000000000000" pitchFamily="34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uisse Int'l" panose="020B0804000000000000" pitchFamily="34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Suisse Int'l" panose="020B0804000000000000" pitchFamily="34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uisse Int'l" panose="020B0804000000000000" pitchFamily="34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uisse Int'l" panose="020B0804000000000000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CDA5D3-A1FC-105F-1452-17782075A9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75" y="1491600"/>
            <a:ext cx="7561050" cy="318638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AA4679-9334-0B00-6CB4-BE684612E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475" y="4732050"/>
            <a:ext cx="1080150" cy="411450"/>
          </a:xfrm>
          <a:prstGeom prst="rect">
            <a:avLst/>
          </a:prstGeom>
        </p:spPr>
        <p:txBody>
          <a:bodyPr vert="horz" lIns="0" tIns="0" rIns="91440" bIns="45720" rtlCol="0" anchor="t"/>
          <a:lstStyle>
            <a:lvl1pPr algn="l">
              <a:defRPr sz="6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fld id="{DD15ADC5-1E09-274C-A248-435BAA1D6609}" type="datetime1">
              <a:rPr lang="fr-FR"/>
              <a:pPr/>
              <a:t>20/10/2025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2E873C-50BB-0C28-28DF-50D589846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51775" y="4732050"/>
            <a:ext cx="2700375" cy="411450"/>
          </a:xfrm>
          <a:prstGeom prst="rect">
            <a:avLst/>
          </a:prstGeom>
        </p:spPr>
        <p:txBody>
          <a:bodyPr vert="horz" lIns="0" tIns="0" rIns="91440" bIns="45720" rtlCol="0" anchor="t"/>
          <a:lstStyle>
            <a:lvl1pPr algn="l">
              <a:defRPr sz="6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16525E-6DFC-07DA-9195-736CC551B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450" y="4732050"/>
            <a:ext cx="540075" cy="411450"/>
          </a:xfrm>
          <a:prstGeom prst="rect">
            <a:avLst/>
          </a:prstGeom>
        </p:spPr>
        <p:txBody>
          <a:bodyPr vert="horz" lIns="91440" tIns="45720" rIns="0" bIns="45720" rtlCol="0" anchor="t"/>
          <a:lstStyle>
            <a:lvl1pPr algn="r">
              <a:defRPr sz="600" b="0" i="0">
                <a:solidFill>
                  <a:schemeClr val="bg1"/>
                </a:solidFill>
                <a:latin typeface="Suisse Int'l" panose="020B0804000000000000" pitchFamily="34" charset="77"/>
              </a:defRPr>
            </a:lvl1pPr>
          </a:lstStyle>
          <a:p>
            <a:fld id="{E6CAD5E5-E0F3-D04B-B195-3CA9E05C04F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Espace réservé du titre 6">
            <a:extLst>
              <a:ext uri="{FF2B5EF4-FFF2-40B4-BE49-F238E27FC236}">
                <a16:creationId xmlns:a16="http://schemas.microsoft.com/office/drawing/2014/main" id="{1A565A77-8E10-55D7-DBCB-61D6E6BE2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75" y="411450"/>
            <a:ext cx="7561050" cy="10801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5408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bg1"/>
          </a:solidFill>
          <a:latin typeface="Suisse Int'l Semi Bold" panose="020B0804000000000000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1" i="0" kern="1200">
          <a:solidFill>
            <a:schemeClr val="bg1"/>
          </a:solidFill>
          <a:latin typeface="Suisse Int'l Semi Bold" panose="020B0804000000000000" pitchFamily="34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Suisse Int'l" panose="020B0804000000000000" pitchFamily="34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Suisse Int'l" panose="020B0804000000000000" pitchFamily="34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bg1"/>
          </a:solidFill>
          <a:latin typeface="Suisse Int'l" panose="020B0804000000000000" pitchFamily="34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bg1"/>
          </a:solidFill>
          <a:latin typeface="Suisse Int'l" panose="020B0804000000000000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Session 3: The Corporation &amp; Value Creation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lvl="0" indent="0">
              <a:buNone/>
            </a:pPr>
            <a:br/>
            <a:br/>
            <a:r>
              <a:t>Nima Fazeli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4767263"/>
            <a:ext cx="2133600" cy="274637"/>
          </a:xfrm>
        </p:spPr>
        <p:txBody>
          <a:bodyPr/>
          <a:lstStyle/>
          <a:p>
            <a:pPr marL="0" lvl="0" indent="0">
              <a:buNone/>
            </a:pPr>
            <a:r>
              <a:t>Fall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Part 1: The Goal - What is the Firm For?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Core Objective: Value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From a finance perspective, the primary goal of management is to </a:t>
            </a:r>
            <a:r>
              <a:rPr b="1"/>
              <a:t>maximize the intrinsic value</a:t>
            </a:r>
            <a:r>
              <a:t> of the firm for its shareholders.</a:t>
            </a:r>
          </a:p>
          <a:p>
            <a:pPr lvl="0"/>
            <a:r>
              <a:t>All decisions-hiring, marketing, capital spending, R&amp;D-should ultimately be judged by this standard: </a:t>
            </a:r>
            <a:r>
              <a:rPr b="1"/>
              <a:t>Does this decision increase the value of the firm?</a:t>
            </a:r>
          </a:p>
          <a:p>
            <a:pPr lvl="0"/>
            <a:r>
              <a:t>Our job today is to build the toolkit to measure this value.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Universal Valuation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At its heart, the value of any asset, including an entire company, is simple:</a:t>
            </a:r>
          </a:p>
          <a:p>
            <a:pPr marL="0" lvl="0" indent="0">
              <a:buNone/>
            </a:pPr>
            <a:r>
              <a:t>Value = The Present Value of all its future Cash Flows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m:rPr>
                      <m:nor/>
                    </m:rPr>
                    <a:rPr/>
                    <m:t>Value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num>
                    <m:den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den>
                  </m:f>
                  <m:r>
                    <a:rPr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num>
                    <m:den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den>
                  </m:f>
                  <m:r>
                    <a:rPr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r>
                        <a:rPr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num>
                    <m:den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den>
                  </m:f>
                  <m:r>
                    <a:rPr>
                      <a:latin typeface="Cambria Math" panose="02040503050406030204" pitchFamily="18" charset="0"/>
                    </a:rPr>
                    <m:t>+…</m:t>
                  </m:r>
                </m:oMath>
              </m:oMathPara>
            </a14:m>
            <a:endParaRPr/>
          </a:p>
          <a:p>
            <a:pPr lvl="0"/>
            <a:r>
              <a:rPr b="1"/>
              <a:t>The Manager's Levers:</a:t>
            </a:r>
          </a:p>
          <a:p>
            <a:pPr marL="685800" lvl="1" indent="-342900">
              <a:buAutoNum type="arabicPeriod"/>
            </a:pPr>
            <a:r>
              <a:t>Increase the size of future cash flows (CF).</a:t>
            </a:r>
          </a:p>
          <a:p>
            <a:pPr marL="685800" lvl="1" indent="-342900">
              <a:buAutoNum type="arabicPeriod"/>
            </a:pPr>
            <a:r>
              <a:t>Increase the growth rate of those cash flows.</a:t>
            </a:r>
          </a:p>
          <a:p>
            <a:pPr marL="685800" lvl="1" indent="-342900">
              <a:buAutoNum type="arabicPeriod"/>
            </a:pPr>
            <a:r>
              <a:t>Reduce the riskiness of those cash flows (which lowers the discount rate, r).</a:t>
            </a:r>
          </a:p>
          <a:p>
            <a:pPr marL="0" lvl="0" indent="0">
              <a:buNone/>
            </a:pPr>
            <a:r>
              <a:t>Our entire session is about defining and measuring </a:t>
            </a:r>
            <a:r>
              <a:rPr b="1"/>
              <a:t>CF</a:t>
            </a:r>
            <a:r>
              <a:t> (Cash Flow) and </a:t>
            </a:r>
            <a:r>
              <a:rPr b="1"/>
              <a:t>r</a:t>
            </a:r>
            <a:r>
              <a:t> (the discount rate).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Session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Re-establish a common understanding of corporate finance fundamentals.</a:t>
            </a:r>
          </a:p>
          <a:p>
            <a:pPr lvl="0"/>
            <a:r>
              <a:t>Master the calculation of </a:t>
            </a:r>
            <a:r>
              <a:rPr b="1"/>
              <a:t>Free Cash Flow (FCF)</a:t>
            </a:r>
            <a:r>
              <a:t>, the true measure of economic performance.</a:t>
            </a:r>
          </a:p>
          <a:p>
            <a:pPr lvl="0"/>
            <a:r>
              <a:t>Deconstruct the </a:t>
            </a:r>
            <a:r>
              <a:rPr b="1"/>
              <a:t>Weighted Average Cost of Capital (WACC)</a:t>
            </a:r>
            <a:r>
              <a:t> and see how it is driven by macro variables.</a:t>
            </a:r>
          </a:p>
          <a:p>
            <a:pPr lvl="0"/>
            <a:r>
              <a:t>Connect FCF and WACC to build a Discounted Cash Flow (DCF) valuation.</a:t>
            </a:r>
          </a:p>
          <a:p>
            <a:pPr lvl="0"/>
            <a:r>
              <a:t>Set the stage for the rest of the course: How do macro shocks (inflation, rates, etc.) impact FCF and WACC?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Part 2: Measuring Performance - Free Cash Flow (FCF)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Why FCF? Beyond Net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b="1"/>
              <a:t>Net Income</a:t>
            </a:r>
            <a:r>
              <a:t> is an accounting measure. It can be misleading due to:</a:t>
            </a:r>
          </a:p>
          <a:p>
            <a:pPr lvl="1"/>
            <a:r>
              <a:t>Non-cash expenses (e.g., Depreciation &amp; Amortization).</a:t>
            </a:r>
          </a:p>
          <a:p>
            <a:pPr lvl="1"/>
            <a:r>
              <a:t>Subjective accounting choices.</a:t>
            </a:r>
          </a:p>
          <a:p>
            <a:pPr lvl="1"/>
            <a:r>
              <a:t>It ignores crucial cash investments in working capital and fixed assets.</a:t>
            </a:r>
          </a:p>
          <a:p>
            <a:pPr lvl="0"/>
            <a:r>
              <a:rPr b="1"/>
              <a:t>Free Cash Flow (to the Firm)</a:t>
            </a:r>
            <a:r>
              <a:t> is the cash flow generated by the business that is available to </a:t>
            </a:r>
            <a:r>
              <a:rPr b="1"/>
              <a:t>all</a:t>
            </a:r>
            <a:r>
              <a:t> capital providers (both debt and equity holders).</a:t>
            </a:r>
          </a:p>
          <a:p>
            <a:pPr lvl="0"/>
            <a:r>
              <a:t>It is the "real" cash profit of the company before financing decisions.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Calculating Free Cash Flow (to the Firm)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3800"/>
          <a:ext cx="8229600" cy="208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Calculation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Start with Operating Profit (EBIT)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Revenues - COGS - Operating Expenses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Adjust for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EBIT * (1 - Tax Rate) = </a:t>
                      </a:r>
                      <a:r>
                        <a:rPr b="1"/>
                        <a:t>NOPAT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Add back non-cash charges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+ Depreciation &amp; Amortization (D&amp;A)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Subtract investment in fixed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- Capital Expenditures (CapEx)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Subtract investment in working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- Change in Net Working Capital (Δ NWC)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Result = Free Cash Flow (FCF)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The standard formula starts from operating profit (EBIT):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Calculating Free Cash Flow (to the Firm)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3800"/>
          <a:ext cx="8229600" cy="2491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Calculation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What it Means for Managers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Revenues - COGS - Operating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The core profitability of the business operations.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EBIT * (1 - Tax Rate) = </a:t>
                      </a:r>
                      <a:r>
                        <a:rPr b="1"/>
                        <a:t>NOPAT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The hypothetical after-tax profit if the firm had no debt.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+ Depreciation &amp; Amortization (D&amp;A)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Accounting expenses that aren't actual cash outflows.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- Capital Expenditures (CapEx)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Cash spent on new property, plant, and equipment for future growth.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- Change in Net Working Capital (Δ NWC)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Cash tied up in managing inventory, receivables, and payables.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The cash available to pay investors (debt and equity).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457200" y="4076700"/>
            <a:ext cx="82296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An expanded view with explanations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DISCUSSION FCF Calculation - A Simple Example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68700" y="203200"/>
          <a:ext cx="5105400" cy="3268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Global Corp - Income Statement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$1,000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COGS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-$600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Gross 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$400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Operating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-$150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Depreciation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-$50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EBIT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$200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Interest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-$20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EBT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$180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Taxes (30%)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-$54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Net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$126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476" y="2031676"/>
            <a:ext cx="2700375" cy="2160300"/>
          </a:xfrm>
        </p:spPr>
        <p:txBody>
          <a:bodyPr/>
          <a:lstStyle/>
          <a:p>
            <a:pPr marL="0" lvl="0" indent="0">
              <a:buNone/>
            </a:pPr>
            <a:r>
              <a:rPr dirty="0"/>
              <a:t>Let's calculate FCF for a hypothetical company, "Global Corp."</a:t>
            </a:r>
          </a:p>
          <a:p>
            <a:pPr marL="0" lvl="0" indent="0">
              <a:buNone/>
            </a:pPr>
            <a:r>
              <a:rPr b="1" dirty="0"/>
              <a:t>Task:</a:t>
            </a:r>
            <a:r>
              <a:rPr dirty="0"/>
              <a:t> Calculate the Free Cash Flow for Global Corp.</a:t>
            </a:r>
          </a:p>
        </p:txBody>
      </p:sp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7615609"/>
              </p:ext>
            </p:extLst>
          </p:nvPr>
        </p:nvGraphicFramePr>
        <p:xfrm>
          <a:off x="3568699" y="3840509"/>
          <a:ext cx="5198784" cy="891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93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226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 dirty="0"/>
                        <a:t>Global Corp - Other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Capital Expenditures (CapEx)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$80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226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Change in Net Working Capital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dirty="0"/>
                        <a:t>$30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FCF Calculation -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AutoNum type="arabicPeriod"/>
            </a:pPr>
            <a:r>
              <a:rPr b="1"/>
              <a:t>NOPAT</a:t>
            </a:r>
            <a:r>
              <a:t> = EBIT * (1 - T) = $200 * (1 - 0.30) = </a:t>
            </a:r>
            <a:r>
              <a:rPr b="1"/>
              <a:t>$140</a:t>
            </a:r>
          </a:p>
          <a:p>
            <a:pPr marL="342900" lvl="0" indent="-342900">
              <a:buAutoNum type="arabicPeriod"/>
            </a:pPr>
            <a:r>
              <a:rPr b="1"/>
              <a:t>Add back D&amp;A</a:t>
            </a:r>
            <a:r>
              <a:t> = +$50</a:t>
            </a:r>
          </a:p>
          <a:p>
            <a:pPr marL="342900" lvl="0" indent="-342900">
              <a:buAutoNum type="arabicPeriod"/>
            </a:pPr>
            <a:r>
              <a:rPr b="1"/>
              <a:t>Subtract CapEx</a:t>
            </a:r>
            <a:r>
              <a:t> = -$80</a:t>
            </a:r>
          </a:p>
          <a:p>
            <a:pPr marL="342900" lvl="0" indent="-342900">
              <a:buAutoNum type="arabicPeriod"/>
            </a:pPr>
            <a:r>
              <a:rPr b="1"/>
              <a:t>Subtract $Δ NWC$</a:t>
            </a:r>
            <a:r>
              <a:t> = -$30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m:rPr>
                      <m:nor/>
                    </m:rPr>
                    <a:rPr/>
                    <m:t>FCF</m:t>
                  </m:r>
                  <m:r>
                    <a:rPr>
                      <a:latin typeface="Cambria Math" panose="02040503050406030204" pitchFamily="18" charset="0"/>
                    </a:rPr>
                    <m:t>=$140+$50−$80−$30=$</m:t>
                  </m:r>
                  <m:r>
                    <a:rPr>
                      <a:latin typeface="Cambria Math" panose="02040503050406030204" pitchFamily="18" charset="0"/>
                    </a:rPr>
                    <m:t>𝟖𝟎</m:t>
                  </m:r>
                </m:oMath>
              </m:oMathPara>
            </a14:m>
            <a:endParaRPr/>
          </a:p>
          <a:p>
            <a:pPr marL="0" lvl="0" indent="0">
              <a:buNone/>
            </a:pPr>
            <a:r>
              <a:t>Notice how different the FCF ($80) is from the Net Income ($126). This is the number we will use for valuation.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Part 0: A Refresher on Financial Statements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Part 3: Measuring Risk - The Cost of Capital (WACC)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What is WACC?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The </a:t>
            </a:r>
            <a:r>
              <a:rPr b="1"/>
              <a:t>Weighted Average Cost of Capital (WACC)</a:t>
            </a:r>
            <a:r>
              <a:t> is the average rate of return a company must pay to its investors (debt and equity holders).</a:t>
            </a:r>
          </a:p>
          <a:p>
            <a:pPr lvl="0"/>
            <a:r>
              <a:t>It is the firm's overall </a:t>
            </a:r>
            <a:r>
              <a:rPr b="1"/>
              <a:t>cost of capital</a:t>
            </a:r>
            <a:r>
              <a:t>.</a:t>
            </a:r>
          </a:p>
          <a:p>
            <a:pPr lvl="0"/>
            <a:r>
              <a:t>For managers, it is the </a:t>
            </a:r>
            <a:r>
              <a:rPr b="1"/>
              <a:t>hurdle rate</a:t>
            </a:r>
            <a:r>
              <a:t> for new projects. An investment is only worthwhile if its expected return is greater than the WACC.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WACC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It's a blend of the cost of equity and the after-tax cost of debt.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a:rPr>
                      <a:latin typeface="Cambria Math" panose="02040503050406030204" pitchFamily="18" charset="0"/>
                    </a:rPr>
                    <m:t>𝑊𝐴𝐶𝐶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e>
                  </m:d>
                  <m:r>
                    <a:rPr>
                      <a:latin typeface="Cambria Math" panose="02040503050406030204" pitchFamily="18" charset="0"/>
                    </a:rPr>
                    <m:t>⋅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𝑅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𝑒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+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e>
                  </m:d>
                  <m:r>
                    <a:rPr>
                      <a:latin typeface="Cambria Math" panose="02040503050406030204" pitchFamily="18" charset="0"/>
                    </a:rPr>
                    <m:t>⋅</m:t>
                  </m:r>
                  <m:sSub>
                    <m:sSub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>
                          <a:latin typeface="Cambria Math" panose="02040503050406030204" pitchFamily="18" charset="0"/>
                        </a:rPr>
                        <m:t>𝑅</m:t>
                      </m:r>
                    </m:e>
                    <m:sub>
                      <m:r>
                        <a:rPr>
                          <a:latin typeface="Cambria Math" panose="02040503050406030204" pitchFamily="18" charset="0"/>
                        </a:rPr>
                        <m:t>𝑑</m:t>
                      </m:r>
                    </m:sub>
                  </m:sSub>
                  <m:r>
                    <a:rPr>
                      <a:latin typeface="Cambria Math" panose="02040503050406030204" pitchFamily="18" charset="0"/>
                    </a:rPr>
                    <m:t>⋅</m:t>
                  </m:r>
                  <m:d>
                    <m:d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𝑇</m:t>
                      </m:r>
                    </m:e>
                  </m:d>
                </m:oMath>
              </m:oMathPara>
            </a14:m>
            <a:endParaRPr/>
          </a:p>
          <a:p>
            <a:pPr lvl="0"/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𝑒</m:t>
                    </m:r>
                  </m:sub>
                </m:sSub>
              </m:oMath>
            </a14:m>
            <a:r>
              <a:t> = Cost of Equity (the return shareholders require)</a:t>
            </a:r>
          </a:p>
          <a:p>
            <a:pPr lvl="0"/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a:rPr>
                        <a:latin typeface="Cambria Math" panose="02040503050406030204" pitchFamily="18" charset="0"/>
                      </a:rPr>
                      <m:t>𝑅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sub>
                </m:sSub>
              </m:oMath>
            </a14:m>
            <a:r>
              <a:t> = Cost of Debt (the interest rate the firm pays on its debt)</a:t>
            </a:r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𝐸</m:t>
                </m:r>
              </m:oMath>
            </a14:m>
            <a:r>
              <a:t> = Market Value of Equity</a:t>
            </a:r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𝐷</m:t>
                </m:r>
              </m:oMath>
            </a14:m>
            <a:r>
              <a:t> = Market Value of Debt</a:t>
            </a:r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𝑉</m:t>
                </m:r>
                <m:r>
                  <a:rPr>
                    <a:latin typeface="Cambria Math" panose="02040503050406030204" pitchFamily="18" charset="0"/>
                  </a:rPr>
                  <m:t>=</m:t>
                </m:r>
                <m:r>
                  <a:rPr>
                    <a:latin typeface="Cambria Math" panose="02040503050406030204" pitchFamily="18" charset="0"/>
                  </a:rPr>
                  <m:t>𝐸</m:t>
                </m:r>
                <m:r>
                  <a:rPr>
                    <a:latin typeface="Cambria Math" panose="02040503050406030204" pitchFamily="18" charset="0"/>
                  </a:rPr>
                  <m:t>+</m:t>
                </m:r>
                <m:r>
                  <a:rPr>
                    <a:latin typeface="Cambria Math" panose="02040503050406030204" pitchFamily="18" charset="0"/>
                  </a:rPr>
                  <m:t>𝐷</m:t>
                </m:r>
              </m:oMath>
            </a14:m>
            <a:r>
              <a:t> = Total Firm Value</a:t>
            </a:r>
          </a:p>
          <a:p>
            <a:pPr lvl="0"/>
            <a14:m xmlns:a14="http://schemas.microsoft.com/office/drawing/2010/main">
              <m:oMath xmlns:m="http://schemas.openxmlformats.org/officeDocument/2006/math">
                <m:r>
                  <a:rPr>
                    <a:latin typeface="Cambria Math" panose="02040503050406030204" pitchFamily="18" charset="0"/>
                  </a:rPr>
                  <m:t>𝑇</m:t>
                </m:r>
              </m:oMath>
            </a14:m>
            <a:r>
              <a:t> = Corporate Tax Rate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DISCUSSION Deconstructing WACC: The Macro Connections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68700" y="203200"/>
          <a:ext cx="5105400" cy="208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WACC 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Formula (CAPM)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Cost of Equity (Re)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(R</a:t>
                      </a:r>
                      <a:r>
                        <a:rPr baseline="-25000"/>
                        <a:t>f</a:t>
                      </a:r>
                      <a:r>
                        <a:t> + β ⋅ (R</a:t>
                      </a:r>
                      <a:r>
                        <a:rPr baseline="-25000"/>
                        <a:t>m</a:t>
                      </a:r>
                      <a:r>
                        <a:t> - R</a:t>
                      </a:r>
                      <a:r>
                        <a:rPr baseline="-25000"/>
                        <a:t>f</a:t>
                      </a:r>
                      <a:r>
                        <a:t>))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…Risk-Free Rate (Rf)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…Beta (β)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…Market Premium (ERP)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Cost of Debt (Rd)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(R</a:t>
                      </a:r>
                      <a:r>
                        <a:rPr baseline="-25000"/>
                        <a:t>f</a:t>
                      </a:r>
                      <a:r>
                        <a:t> + Credit Spread)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Capital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(E/V, D/V)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t>This is the single most important bridge from macroeconomics to corporate finance. Where do the numbers come from?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The WACC is not a static plug-in number. It is a live, breathing variable that changes with the macroeconomic environment.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DISCUSSION Deconstructing WACC: The Macro Connections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68700" y="203200"/>
          <a:ext cx="51054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WACC 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Comes From…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Cost of Equity (Re)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…Risk-Free Rate (R</a:t>
                      </a:r>
                      <a:r>
                        <a:rPr baseline="-25000"/>
                        <a:t>f</a:t>
                      </a:r>
                      <a: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Government bond yield (e.g., 10-year Treasury)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…Beta (β)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Statistical measure of stock's volatility vs. market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…Market Premium (ERP)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Historical excess return of stocks over bonds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Cost of Debt (Rd)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Yield on the company's bonds (or comparable bonds)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Capital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Firm's financing decisions and market value fluctuations.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t>This is the single most important bridge from macroeconomics to corporate finance. Where do the numbers come from?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The WACC is not a static plug-in number. It is a live, breathing variable that changes with the macroeconomic environment.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DISCUSSION Deconstructing WACC: The Macro Connections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68700" y="203200"/>
          <a:ext cx="51054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WACC 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Macro Link (from Sessions 1 &amp; 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Cost of Equity (Re)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…Risk-Free Rate (R</a:t>
                      </a:r>
                      <a:r>
                        <a:rPr baseline="-25000"/>
                        <a:t>f</a:t>
                      </a:r>
                      <a: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Interest Rates (r)</a:t>
                      </a:r>
                      <a:r>
                        <a:t> set by the Central Bank.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…Beta (β)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Business cyclicality. High-beta firms are sensitive to </a:t>
                      </a:r>
                      <a:r>
                        <a:rPr b="1"/>
                        <a:t>GDP (Y)</a:t>
                      </a:r>
                      <a: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…Market Premium (ERP)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Overall economic risk appetite, investor fear/greed.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Cost of Debt (Rd)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Interest Rates (r)</a:t>
                      </a:r>
                      <a:r>
                        <a:t> + market perception of default risk.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Capital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Influenced by credit conditions and firm strategy.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t>This is the single most important bridge from macroeconomics to corporate finance. Where do the numbers come from?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marL="0" lvl="0" indent="0" algn="ctr">
              <a:buNone/>
            </a:pPr>
            <a:r>
              <a:t>The WACC is not a static plug-in number. It is a live, breathing variable that changes with the macroeconomic environment.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Part 4: Putting It All Together - Valuation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DCF Valuation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Now we combine FCF and WACC.</a:t>
            </a:r>
          </a:p>
          <a:p>
            <a:pPr marL="0" lvl="0" indent="0">
              <a:buNone/>
            </a:pPr>
            <a14:m xmlns:a14="http://schemas.microsoft.com/office/drawing/2010/main">
              <m:oMathPara xmlns:m="http://schemas.openxmlformats.org/officeDocument/2006/math">
                <m:oMathParaPr>
                  <m:jc m:val="center"/>
                </m:oMathParaPr>
                <m:oMath xmlns:m="http://schemas.openxmlformats.org/officeDocument/2006/math">
                  <m:r>
                    <m:rPr>
                      <m:nor/>
                    </m:rPr>
                    <a:rPr/>
                    <m:t>Firm</m:t>
                  </m:r>
                  <m:r>
                    <m:rPr>
                      <m:nor/>
                    </m:rPr>
                    <a:rPr/>
                    <m:t> </m:t>
                  </m:r>
                  <m:r>
                    <m:rPr>
                      <m:nor/>
                    </m:rPr>
                    <a:rPr/>
                    <m:t>Value</m:t>
                  </m:r>
                  <m:r>
                    <a:rPr>
                      <a:latin typeface="Cambria Math" panose="02040503050406030204" pitchFamily="18" charset="0"/>
                    </a:rPr>
                    <m:t>=</m:t>
                  </m:r>
                  <m:nary>
                    <m:naryPr>
                      <m:chr m:val="∑"/>
                      <m:limLoc m:val="undOvr"/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naryPr>
                    <m:sub>
                      <m:r>
                        <a:rPr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>
                          <a:latin typeface="Cambria Math" panose="02040503050406030204" pitchFamily="18" charset="0"/>
                        </a:rPr>
                        <m:t>=1</m:t>
                      </m:r>
                    </m:sub>
                    <m:sup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</m:sup>
                    <m:e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/>
                                <m:t>FCF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m:rPr>
                                      <m:nor/>
                                    </m:rPr>
                                    <a:rPr/>
                                    <m:t>WACC</m:t>
                                  </m:r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e>
                  </m:nary>
                  <m:r>
                    <a:rPr>
                      <a:latin typeface="Cambria Math" panose="02040503050406030204" pitchFamily="18" charset="0"/>
                    </a:rPr>
                    <m:t>+</m:t>
                  </m:r>
                  <m:f>
                    <m:fPr>
                      <m:ctrlPr>
                        <a:rPr i="1">
                          <a:latin typeface="Cambria Math" panose="02040503050406030204" pitchFamily="18" charset="0"/>
                        </a:rPr>
                      </m:ctrlPr>
                    </m:fPr>
                    <m:num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/>
                            <m:t>Terminal</m:t>
                          </m:r>
                          <m:r>
                            <m:rPr>
                              <m:nor/>
                            </m:rPr>
                            <a:rPr/>
                            <m:t> </m:t>
                          </m:r>
                          <m:r>
                            <m:rPr>
                              <m:nor/>
                            </m:rPr>
                            <a:rPr/>
                            <m:t>Value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num>
                    <m:den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m:rPr>
                                  <m:nor/>
                                </m:rPr>
                                <a:rPr/>
                                <m:t>WACC</m:t>
                              </m:r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den>
                  </m:f>
                </m:oMath>
              </m:oMathPara>
            </a14:m>
            <a:endParaRPr/>
          </a:p>
          <a:p>
            <a:pPr lvl="0"/>
            <a:r>
              <a:t>We forecast FCF for a specific period (e.g., 5-10 years).</a:t>
            </a:r>
          </a:p>
          <a:p>
            <a:pPr lvl="0"/>
            <a:r>
              <a:t>We then estimate a </a:t>
            </a:r>
            <a:r>
              <a:rPr b="1"/>
              <a:t>Terminal Value</a:t>
            </a:r>
            <a:r>
              <a:t> to capture the value of all cash flows beyond the forecast period.</a:t>
            </a:r>
          </a:p>
          <a:p>
            <a:pPr lvl="0"/>
            <a:r>
              <a:t>A common way to calculate Terminal Value is the Gordon Growth Model:</a:t>
            </a:r>
          </a:p>
          <a:p>
            <a:pPr lvl="0"/>
            <a14:m xmlns:a14="http://schemas.microsoft.com/office/drawing/2010/main">
              <m:oMath xmlns:m="http://schemas.openxmlformats.org/officeDocument/2006/math">
                <m:sSub>
                  <m:sSubPr>
                    <m:ctrlPr>
                      <a:rPr>
                        <a:latin typeface="Cambria Math" panose="02040503050406030204" pitchFamily="18" charset="0"/>
                      </a:rPr>
                    </m:ctrlPr>
                  </m:sSubPr>
                  <m:e>
                    <m:r>
                      <m:rPr>
                        <m:nor/>
                      </m:rPr>
                      <a:rPr/>
                      <m:t>Terminal</m:t>
                    </m:r>
                    <m:r>
                      <m:rPr>
                        <m:nor/>
                      </m:rPr>
                      <a:rPr/>
                      <m:t> </m:t>
                    </m:r>
                    <m:r>
                      <m:rPr>
                        <m:nor/>
                      </m:rPr>
                      <a:rPr/>
                      <m:t>Value</m:t>
                    </m:r>
                  </m:e>
                  <m:sub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sub>
                </m:sSub>
                <m:r>
                  <a:rPr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i="1">
                        <a:latin typeface="Cambria Math" panose="02040503050406030204" pitchFamily="18" charset="0"/>
                      </a:rPr>
                    </m:ctrlPr>
                  </m:fPr>
                  <m:num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/>
                          <m:t>FCF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num>
                  <m:den>
                    <m:r>
                      <m:rPr>
                        <m:nor/>
                      </m:rPr>
                      <a:rPr/>
                      <m:t>WACC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𝑔</m:t>
                    </m:r>
                  </m:den>
                </m:f>
              </m:oMath>
            </a14:m>
            <a:endParaRPr/>
          </a:p>
          <a:p>
            <a:pPr lvl="0"/>
            <a:r>
              <a:t>Where </a:t>
            </a:r>
            <a:r>
              <a:rPr b="1"/>
              <a:t>g</a:t>
            </a:r>
            <a:r>
              <a:t> is the perpetual growth rate of FCF. A critical assumption!</a:t>
            </a:r>
          </a:p>
          <a:p>
            <a:pPr lvl="1"/>
            <a:r>
              <a:rPr b="1"/>
              <a:t>Macro Link:</a:t>
            </a:r>
            <a:r>
              <a:t> </a:t>
            </a:r>
            <a:r>
              <a:rPr b="1"/>
              <a:t>g</a:t>
            </a:r>
            <a:r>
              <a:t> cannot plausibly be higher than the long-run growth rate of the economy (Nominal GDP).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CASE The Macro-to-Value Framework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lvl="0" indent="0">
              <a:buNone/>
            </a:pPr>
            <a:r>
              <a:t>Let's visualize how the macro world flows through to a company's valuation. We can build this map. This map is our guide for the rest of the course.</a:t>
            </a:r>
          </a:p>
        </p:txBody>
      </p:sp>
      <p:pic>
        <p:nvPicPr>
          <p:cNvPr id="3" name="Picture 1" descr="img/macro-to-value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254000"/>
            <a:ext cx="5105400" cy="42672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Part 5: Application &amp; Wrap-Up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Language of Business: An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Before we can calculate cash flow or value, we need to understand the language companies use to report their performance: the financial statements.</a:t>
            </a:r>
          </a:p>
          <a:p>
            <a:pPr lvl="0"/>
            <a:r>
              <a:t>They are the </a:t>
            </a:r>
            <a:r>
              <a:rPr b="1"/>
              <a:t>scorecard</a:t>
            </a:r>
            <a:r>
              <a:t> of the business.</a:t>
            </a:r>
          </a:p>
          <a:p>
            <a:pPr lvl="0"/>
            <a:r>
              <a:t>They allow us to answer fundamental questions about profitability, solvency, and cash generation.</a:t>
            </a:r>
          </a:p>
          <a:p>
            <a:pPr lvl="0"/>
            <a:r>
              <a:t>There are three core statements that work together:</a:t>
            </a:r>
          </a:p>
          <a:p>
            <a:pPr lvl="1"/>
            <a:r>
              <a:rPr b="1"/>
              <a:t>Income Statement:</a:t>
            </a:r>
            <a:r>
              <a:t> A movie of performance over a period.</a:t>
            </a:r>
          </a:p>
          <a:p>
            <a:pPr lvl="1"/>
            <a:r>
              <a:rPr b="1"/>
              <a:t>Balance Sheet:</a:t>
            </a:r>
            <a:r>
              <a:t> A snapshot of financial health at a point in time.</a:t>
            </a:r>
          </a:p>
          <a:p>
            <a:pPr lvl="1"/>
            <a:r>
              <a:rPr b="1"/>
              <a:t>Statement of Cash Flows:</a:t>
            </a:r>
            <a:r>
              <a:t> The story of how cash changed from the beginning to the end of the period.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EXERCISE Mini-Case: The WACC Shock (15 min)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Your firm, "SteadyCo," has the following profile:</a:t>
            </a:r>
          </a:p>
          <a:p>
            <a:pPr lvl="0"/>
            <a:r>
              <a:t>It generates a stable FCF of $100 million per year, forever (i.e., it's a perpetuity, g=0).</a:t>
            </a:r>
          </a:p>
          <a:p>
            <a:pPr lvl="0"/>
            <a:r>
              <a:t>Its current WACC is 8%.</a:t>
            </a:r>
          </a:p>
          <a:p>
            <a:pPr marL="0" lvl="0" indent="0">
              <a:buNone/>
            </a:pPr>
            <a:r>
              <a:rPr b="1"/>
              <a:t>Tasks:</a:t>
            </a:r>
          </a:p>
          <a:p>
            <a:pPr marL="342900" lvl="0" indent="-342900">
              <a:buAutoNum type="arabicPeriod"/>
            </a:pPr>
            <a:r>
              <a:t>What is the current value of SteadyCo? (Hint: Value of a perpetuity = FCF / WACC)</a:t>
            </a:r>
          </a:p>
          <a:p>
            <a:pPr marL="342900" lvl="0" indent="-342900">
              <a:buAutoNum type="arabicPeriod"/>
            </a:pPr>
            <a:r>
              <a:t>The Central Bank makes a surprise announcement, and you expect this will cause your company's WACC to increase from 8% to 10%. What is the </a:t>
            </a:r>
            <a:r>
              <a:rPr b="1"/>
              <a:t>new</a:t>
            </a:r>
            <a:r>
              <a:t> value of your firm?</a:t>
            </a:r>
          </a:p>
          <a:p>
            <a:pPr marL="342900" lvl="0" indent="-342900">
              <a:buAutoNum type="arabicPeriod"/>
            </a:pPr>
            <a:r>
              <a:t>What is the percentage change in the firm's value from this 2% WACC increase?</a:t>
            </a:r>
          </a:p>
          <a:p>
            <a:pPr marL="342900" lvl="0" indent="-342900">
              <a:buAutoNum type="arabicPeriod"/>
            </a:pPr>
            <a:r>
              <a:t>As a manager, what does this tell you about the sensitivity of your company's value to monetary policy?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Key Takeaways for Session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AutoNum type="arabicPeriod"/>
            </a:pPr>
            <a:r>
              <a:rPr b="1"/>
              <a:t>FCF is the measure of truth.</a:t>
            </a:r>
            <a:r>
              <a:t> It represents the cash a firm generates for its investors.</a:t>
            </a:r>
          </a:p>
          <a:p>
            <a:pPr marL="342900" lvl="0" indent="-342900">
              <a:buAutoNum type="arabicPeriod"/>
            </a:pPr>
            <a:r>
              <a:rPr b="1"/>
              <a:t>WACC is the bridge from macro to finance.</a:t>
            </a:r>
            <a:r>
              <a:t> It is the risk-adjusted hurdle rate, and its components (especially the risk-free rate) are directly tied to the economic environment.</a:t>
            </a:r>
          </a:p>
          <a:p>
            <a:pPr marL="342900" lvl="0" indent="-342900">
              <a:buAutoNum type="arabicPeriod"/>
            </a:pPr>
            <a:r>
              <a:rPr b="1"/>
              <a:t>Valuation is a function of both FCF and WACC.</a:t>
            </a:r>
            <a:r>
              <a:t> A manager can create value by boosting FCF or by de-risking the firm (which lowers WACC).</a:t>
            </a:r>
          </a:p>
          <a:p>
            <a:pPr marL="342900" lvl="0" indent="-342900">
              <a:buAutoNum type="arabicPeriod"/>
            </a:pPr>
            <a:r>
              <a:t>You now have a complete, though simplified, framework to trace a headline like "Central Bank Raises Rates" all the way down to a change in your firm's stock price. This is the skill we will build on.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Balance Sheet: A Snapshot in Time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68700" y="203200"/>
          <a:ext cx="51054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Uses of Funds (What the Firm Owns)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Sources of Funds (How it's Paid For)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Liabilities &amp; Equity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i="1"/>
                        <a:t>Current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i="1"/>
                        <a:t>Current Liabilities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- 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- Accounts Payable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- Accounts Receivable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- Short-term Debt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- Inventory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i="1"/>
                        <a:t>Non-Current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i="1"/>
                        <a:t>Non-Current Liabilities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- Property, Plant &amp; Equipment (PP&amp;E)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- Long-term Debt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- Intangible Assets (Goodwill)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Shareholders' Equity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- Common Stock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- Retained Earnings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Total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Total Liabilities &amp; Equity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476" y="1674160"/>
            <a:ext cx="2700375" cy="2517816"/>
          </a:xfrm>
        </p:spPr>
        <p:txBody>
          <a:bodyPr/>
          <a:lstStyle/>
          <a:p>
            <a:pPr marL="0" lvl="0" indent="0">
              <a:buNone/>
            </a:pPr>
            <a:r>
              <a:rPr dirty="0"/>
              <a:t>The Balance Sheet presents a company's financial position at a single point in time. It's governed by a fundamental equation:</a:t>
            </a:r>
          </a:p>
          <a:p>
            <a:pPr marL="0" lvl="0" indent="0">
              <a:buNone/>
            </a:pPr>
            <a:r>
              <a:rPr b="1" dirty="0"/>
              <a:t>Assets = Liabilities + Shareholders' Equity</a:t>
            </a:r>
          </a:p>
          <a:p>
            <a:pPr marL="0" lvl="0" indent="0">
              <a:buNone/>
            </a:pPr>
            <a:r>
              <a:rPr b="1" dirty="0"/>
              <a:t>Managerial Insight:</a:t>
            </a:r>
            <a:r>
              <a:rPr dirty="0"/>
              <a:t> This shows a firm's investment decisions (Assets) versus its financing decisions (Liabilities &amp; Equity).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Income Statement: A Story Over a Period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568700" y="203200"/>
          <a:ext cx="5105400" cy="470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2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Revenue (Sales)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Total amount of goods/services sold.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- Cost of Goods Sold (COGS)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Direct costs of producing the goods sold.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= Gross 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Profitability from core production.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- Operating Expenses (SG&amp;A, R&amp;D)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Indirect costs of running the business.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- Depreciation &amp; Amortization (D&amp;A)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Non-cash</a:t>
                      </a:r>
                      <a:r>
                        <a:t> expense for the "using up" of assets.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= Operating Income (EBIT)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The key measure of core business profitability.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- Interest Expense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Cost of debt financing.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= Earnings Before Tax (EBT)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-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b="1"/>
                        <a:t>= Net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t>The "bottom line." </a:t>
                      </a:r>
                      <a:r>
                        <a:rPr b="1"/>
                        <a:t>Note: This is NOT the same as cash!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476" y="2031676"/>
            <a:ext cx="2700375" cy="2160300"/>
          </a:xfrm>
        </p:spPr>
        <p:txBody>
          <a:bodyPr/>
          <a:lstStyle/>
          <a:p>
            <a:pPr marL="0" lvl="0" indent="0">
              <a:buNone/>
            </a:pPr>
            <a:r>
              <a:rPr dirty="0"/>
              <a:t>The Income Statement reports a company's financial performance over a specific period (e.g., a quarter or a year). It shows revenues, expenses, and the resulting profit or loss.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The Statement of Cash Flows: Following the 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475" y="1491601"/>
            <a:ext cx="7561050" cy="3186383"/>
          </a:xfrm>
        </p:spPr>
        <p:txBody>
          <a:bodyPr/>
          <a:lstStyle/>
          <a:p>
            <a:pPr marL="0" lvl="0" indent="0">
              <a:buNone/>
            </a:pPr>
            <a:r>
              <a:rPr sz="1000" dirty="0"/>
              <a:t>This statement reconciles the </a:t>
            </a:r>
            <a:r>
              <a:rPr sz="1000" b="1" dirty="0"/>
              <a:t>Net Income</a:t>
            </a:r>
            <a:r>
              <a:rPr sz="1000" dirty="0"/>
              <a:t> from the Income Statement with the actual change in cash on the Balance Sheet. It's the most objective view of a company's health.</a:t>
            </a:r>
          </a:p>
          <a:p>
            <a:pPr marL="0" lvl="0" indent="0">
              <a:buNone/>
            </a:pPr>
            <a:r>
              <a:rPr sz="1000" dirty="0"/>
              <a:t>It is broken into three sections:</a:t>
            </a:r>
          </a:p>
          <a:p>
            <a:pPr marL="342900" lvl="0" indent="-342900">
              <a:buAutoNum type="arabicPeriod"/>
            </a:pPr>
            <a:r>
              <a:rPr sz="1000" b="1" dirty="0"/>
              <a:t>Cash Flow from Operations (CFO):</a:t>
            </a:r>
          </a:p>
          <a:p>
            <a:pPr lvl="1"/>
            <a:r>
              <a:rPr sz="1000" dirty="0"/>
              <a:t>Starts with Net Income.</a:t>
            </a:r>
          </a:p>
          <a:p>
            <a:pPr lvl="1"/>
            <a:r>
              <a:rPr sz="1000" dirty="0"/>
              <a:t>Adds back non-cash expenses (like Depreciation).</a:t>
            </a:r>
          </a:p>
          <a:p>
            <a:pPr lvl="1"/>
            <a:r>
              <a:rPr sz="1000" dirty="0"/>
              <a:t>Adjusts for changes in Net Working Capital (e.g., if receivables go up, that's a </a:t>
            </a:r>
            <a:r>
              <a:rPr sz="1000" b="1" dirty="0"/>
              <a:t>use</a:t>
            </a:r>
            <a:r>
              <a:rPr sz="1000" dirty="0"/>
              <a:t> of cash).</a:t>
            </a:r>
          </a:p>
          <a:p>
            <a:pPr lvl="1"/>
            <a:r>
              <a:rPr sz="1000" b="1" dirty="0"/>
              <a:t>This is the cash generated by the core business.</a:t>
            </a:r>
          </a:p>
          <a:p>
            <a:pPr marL="342900" lvl="0" indent="-342900">
              <a:buAutoNum type="arabicPeriod"/>
            </a:pPr>
            <a:r>
              <a:rPr sz="1000" b="1" dirty="0"/>
              <a:t>Cash Flow from Investing (CFI):</a:t>
            </a:r>
          </a:p>
          <a:p>
            <a:pPr lvl="1"/>
            <a:r>
              <a:rPr sz="1000" dirty="0"/>
              <a:t>Shows cash used for investments.</a:t>
            </a:r>
          </a:p>
          <a:p>
            <a:pPr lvl="1"/>
            <a:r>
              <a:rPr sz="1000" dirty="0"/>
              <a:t>Primarily </a:t>
            </a:r>
            <a:r>
              <a:rPr sz="1000" b="1" dirty="0"/>
              <a:t>Capital Expenditures</a:t>
            </a:r>
            <a:r>
              <a:rPr sz="1000" dirty="0"/>
              <a:t> (buying new PP&amp;E).</a:t>
            </a:r>
          </a:p>
          <a:p>
            <a:pPr lvl="1"/>
            <a:r>
              <a:rPr sz="1000" dirty="0"/>
              <a:t>Also includes acquisitions or sales of assets.</a:t>
            </a:r>
          </a:p>
          <a:p>
            <a:pPr lvl="1"/>
            <a:r>
              <a:rPr sz="1000" b="1" dirty="0"/>
              <a:t>This shows the firm's growth strategy.</a:t>
            </a:r>
          </a:p>
          <a:p>
            <a:pPr marL="342900" lvl="0" indent="-342900">
              <a:buAutoNum type="arabicPeriod"/>
            </a:pPr>
            <a:r>
              <a:rPr sz="1000" b="1" dirty="0"/>
              <a:t>Cash Flow from Financing (CFF):</a:t>
            </a:r>
          </a:p>
          <a:p>
            <a:pPr lvl="1"/>
            <a:r>
              <a:rPr sz="1000" dirty="0"/>
              <a:t>Shows how the firm raises or returns capital.</a:t>
            </a:r>
          </a:p>
          <a:p>
            <a:pPr lvl="1"/>
            <a:r>
              <a:rPr sz="1000" dirty="0"/>
              <a:t>Includes issuing new debt or stock (+), repaying debt (-), paying dividends (-), or buying back stock (-).</a:t>
            </a:r>
          </a:p>
          <a:p>
            <a:pPr lvl="1"/>
            <a:r>
              <a:rPr sz="1000" b="1" dirty="0"/>
              <a:t>This shows the firm's financing strategy.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How They All Fit Together</a:t>
            </a:r>
          </a:p>
        </p:txBody>
      </p:sp>
      <p:pic>
        <p:nvPicPr>
          <p:cNvPr id="3" name="Picture 1" descr="img/statements-link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36600" y="1193800"/>
            <a:ext cx="7683500" cy="33909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How They All Fit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AutoNum type="arabicPeriod"/>
            </a:pPr>
            <a:r>
              <a:rPr b="1"/>
              <a:t>Net Income</a:t>
            </a:r>
            <a:r>
              <a:t> from the Income Statement, less any dividends paid, is added to </a:t>
            </a:r>
            <a:r>
              <a:rPr b="1"/>
              <a:t>Retained Earnings</a:t>
            </a:r>
            <a:r>
              <a:t> on the Balance Sheet.</a:t>
            </a:r>
          </a:p>
          <a:p>
            <a:pPr marL="342900" lvl="0" indent="-342900">
              <a:buAutoNum type="arabicPeriod"/>
            </a:pPr>
            <a:r>
              <a:t>The </a:t>
            </a:r>
            <a:r>
              <a:rPr b="1"/>
              <a:t>Statement of Cash Flows</a:t>
            </a:r>
            <a:r>
              <a:t> starts with the beginning cash balance from the prior period's Balance Sheet.</a:t>
            </a:r>
          </a:p>
          <a:p>
            <a:pPr marL="342900" lvl="0" indent="-342900">
              <a:buAutoNum type="arabicPeriod"/>
            </a:pPr>
            <a:r>
              <a:t>The changes in Balance Sheet accounts (like PP&amp;E or Inventory) are used to calculate cash flows from operations and investing.</a:t>
            </a:r>
          </a:p>
          <a:p>
            <a:pPr marL="342900" lvl="0" indent="-342900">
              <a:buAutoNum type="arabicPeriod"/>
            </a:pPr>
            <a:r>
              <a:t>The final </a:t>
            </a:r>
            <a:r>
              <a:rPr b="1"/>
              <a:t>Ending Cash</a:t>
            </a:r>
            <a:r>
              <a:t> balance on the Statement of Cash Flows must match the cash account on the current period's Balance Sheet.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lvl="0" indent="0">
              <a:buNone/>
            </a:pPr>
            <a:r>
              <a:t>From Statements to Strategy: What Managers Look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t>This is not an accounting exercise. We use the statements to diagnose the business and make decisions.</a:t>
            </a:r>
          </a:p>
          <a:p>
            <a:pPr lvl="0"/>
            <a:r>
              <a:rPr b="1"/>
              <a:t>Income Statement -&gt; Profitability:</a:t>
            </a:r>
            <a:r>
              <a:t> Are our margins healthy? Is our pricing strategy working?</a:t>
            </a:r>
          </a:p>
          <a:p>
            <a:pPr lvl="0"/>
            <a:r>
              <a:rPr b="1"/>
              <a:t>Balance Sheet -&gt; Solvency &amp; Efficiency:</a:t>
            </a:r>
            <a:r>
              <a:t> Do we have too much debt? Are we managing our inventory and receivables effectively (Net Working Capital)?</a:t>
            </a:r>
          </a:p>
          <a:p>
            <a:pPr lvl="0"/>
            <a:r>
              <a:rPr b="1"/>
              <a:t>Statement of Cash Flows -&gt; Cash Generation:</a:t>
            </a:r>
            <a:r>
              <a:t> Is the business </a:t>
            </a:r>
            <a:r>
              <a:rPr b="1"/>
              <a:t>actually</a:t>
            </a:r>
            <a:r>
              <a:t> generating cash from its operations (CFO)? Or are we surviving by taking on debt (CFF) or selling assets (CFI)?</a:t>
            </a:r>
          </a:p>
          <a:p>
            <a:pPr marL="0" lvl="0" indent="0">
              <a:buNone/>
            </a:pPr>
            <a:r>
              <a:t>This foundation is exactly what we need to calculate </a:t>
            </a:r>
            <a:r>
              <a:rPr b="1"/>
              <a:t>Free Cash Flow (FCF)</a:t>
            </a:r>
            <a:r>
              <a:t>, our true measure of value creation, which we will tackle next.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SB_thème 1">
  <a:themeElements>
    <a:clrScheme name="PSB_ couleurs">
      <a:dk1>
        <a:srgbClr val="1D1D1B"/>
      </a:dk1>
      <a:lt1>
        <a:srgbClr val="FFFFFC"/>
      </a:lt1>
      <a:dk2>
        <a:srgbClr val="E8E7E5"/>
      </a:dk2>
      <a:lt2>
        <a:srgbClr val="E7E6E6"/>
      </a:lt2>
      <a:accent1>
        <a:srgbClr val="233468"/>
      </a:accent1>
      <a:accent2>
        <a:srgbClr val="AF106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1FA5737-A658-403C-83F9-ECB8B6C4C9E6}" vid="{5C32A3EC-EEC9-4664-ADA7-DA3C3240714B}"/>
    </a:ext>
  </a:extLst>
</a:theme>
</file>

<file path=ppt/theme/theme2.xml><?xml version="1.0" encoding="utf-8"?>
<a:theme xmlns:a="http://schemas.openxmlformats.org/drawingml/2006/main" name="PSB_thème 2">
  <a:themeElements>
    <a:clrScheme name="PSB_ couleurs">
      <a:dk1>
        <a:srgbClr val="1D1D1B"/>
      </a:dk1>
      <a:lt1>
        <a:srgbClr val="FFFFFC"/>
      </a:lt1>
      <a:dk2>
        <a:srgbClr val="E8E7E5"/>
      </a:dk2>
      <a:lt2>
        <a:srgbClr val="E7E6E6"/>
      </a:lt2>
      <a:accent1>
        <a:srgbClr val="233468"/>
      </a:accent1>
      <a:accent2>
        <a:srgbClr val="AF106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1FA5737-A658-403C-83F9-ECB8B6C4C9E6}" vid="{E937DD1B-3629-4B5D-9A64-6F589EA34A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template_improved</Template>
  <TotalTime>0</TotalTime>
  <Words>2597</Words>
  <Application>Microsoft Office PowerPoint</Application>
  <PresentationFormat>Affichage à l'écran (16:9)</PresentationFormat>
  <Paragraphs>269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Arial</vt:lpstr>
      <vt:lpstr>Cambria Math</vt:lpstr>
      <vt:lpstr>Suisse Int'l</vt:lpstr>
      <vt:lpstr>Suisse Int'l Bold</vt:lpstr>
      <vt:lpstr>Suisse Int'l Book Italic</vt:lpstr>
      <vt:lpstr>Suisse Int'l Semi Bold</vt:lpstr>
      <vt:lpstr>PSB_thème 1</vt:lpstr>
      <vt:lpstr>PSB_thème 2</vt:lpstr>
      <vt:lpstr>Session 3: The Corporation &amp; Value Creation</vt:lpstr>
      <vt:lpstr>Part 0: A Refresher on Financial Statements</vt:lpstr>
      <vt:lpstr>The Language of Business: An Introduction</vt:lpstr>
      <vt:lpstr>The Balance Sheet: A Snapshot in Time</vt:lpstr>
      <vt:lpstr>The Income Statement: A Story Over a Period</vt:lpstr>
      <vt:lpstr>The Statement of Cash Flows: Following the Money</vt:lpstr>
      <vt:lpstr>How They All Fit Together</vt:lpstr>
      <vt:lpstr>How They All Fit Together</vt:lpstr>
      <vt:lpstr>From Statements to Strategy: What Managers Look For</vt:lpstr>
      <vt:lpstr>Part 1: The Goal - What is the Firm For?</vt:lpstr>
      <vt:lpstr>The Core Objective: Value Creation</vt:lpstr>
      <vt:lpstr>The Universal Valuation Formula</vt:lpstr>
      <vt:lpstr>Session Goals</vt:lpstr>
      <vt:lpstr>Part 2: Measuring Performance - Free Cash Flow (FCF)</vt:lpstr>
      <vt:lpstr>Why FCF? Beyond Net Income</vt:lpstr>
      <vt:lpstr>Calculating Free Cash Flow (to the Firm)</vt:lpstr>
      <vt:lpstr>Calculating Free Cash Flow (to the Firm)</vt:lpstr>
      <vt:lpstr>DISCUSSION FCF Calculation - A Simple Example</vt:lpstr>
      <vt:lpstr>FCF Calculation - Solution</vt:lpstr>
      <vt:lpstr>Part 3: Measuring Risk - The Cost of Capital (WACC)</vt:lpstr>
      <vt:lpstr>What is WACC?</vt:lpstr>
      <vt:lpstr>The WACC Formula</vt:lpstr>
      <vt:lpstr>DISCUSSION Deconstructing WACC: The Macro Connections</vt:lpstr>
      <vt:lpstr>DISCUSSION Deconstructing WACC: The Macro Connections</vt:lpstr>
      <vt:lpstr>DISCUSSION Deconstructing WACC: The Macro Connections</vt:lpstr>
      <vt:lpstr>Part 4: Putting It All Together - Valuation</vt:lpstr>
      <vt:lpstr>The DCF Valuation Model</vt:lpstr>
      <vt:lpstr>CASE The Macro-to-Value Framework</vt:lpstr>
      <vt:lpstr>Part 5: Application &amp; Wrap-Up</vt:lpstr>
      <vt:lpstr>EXERCISE Mini-Case: The WACC Shock (15 min)</vt:lpstr>
      <vt:lpstr>Key Takeaways for Session 3</vt:lpstr>
    </vt:vector>
  </TitlesOfParts>
  <LinksUpToDate>false</LinksUpToDate>
  <SharedDoc>false</SharedDoc>
  <HyperlinksChanged>false</HyperlinksChanged>
  <AppVersion>16.0000</AppVersion>
</Properties>
</file>

<file path=docProps/app0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3: The Corporation &amp; Value Creation</dc:title>
  <dc:creator>Nima Fazeli</dc:creator>
  <cp:keywords/>
  <cp:lastModifiedBy>Nima Fazeli</cp:lastModifiedBy>
  <cp:revision>1</cp:revision>
  <dcterms:created xsi:type="dcterms:W3CDTF">2025-10-20T16:59:58Z</dcterms:created>
  <dcterms:modified xsi:type="dcterms:W3CDTF">2025-10-20T17:04:19Z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Fall 2025</vt:lpwstr>
  </property>
</Properties>
</file>