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E29A9-0898-4E56-8AAF-3F81C4C73480}" v="1" dt="2025-10-20T17:09:57.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94" autoAdjust="0"/>
  </p:normalViewPr>
  <p:slideViewPr>
    <p:cSldViewPr snapToGrid="0" snapToObjects="1">
      <p:cViewPr varScale="1">
        <p:scale>
          <a:sx n="114" d="100"/>
          <a:sy n="114" d="100"/>
        </p:scale>
        <p:origin x="490"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320600" cy="2160300"/>
          </a:xfrm>
          <a:prstGeom prst="rect">
            <a:avLst/>
          </a:prstGeom>
          <a:noFill/>
        </p:spPr>
        <p:txBody>
          <a:bodyPr lIns="0" tIns="0" rIns="0" bIns="0" anchor="t">
            <a:noAutofit/>
          </a:bodyPr>
          <a:lstStyle>
            <a:lvl1pPr algn="l">
              <a:defRPr sz="45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311975" cy="1080150"/>
          </a:xfrm>
        </p:spPr>
        <p:txBody>
          <a:bodyPr lIns="0" tIns="0" rIns="0" bIns="0">
            <a:noAutofit/>
          </a:bodyPr>
          <a:lstStyle>
            <a:lvl1pPr marL="0" indent="0" algn="l">
              <a:buNone/>
              <a:defRPr sz="1800" b="1" i="0">
                <a:solidFill>
                  <a:schemeClr val="accent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5" name="Espace réservé pour une image  4">
            <a:extLst>
              <a:ext uri="{FF2B5EF4-FFF2-40B4-BE49-F238E27FC236}">
                <a16:creationId xmlns:a16="http://schemas.microsoft.com/office/drawing/2014/main" id="{8553099C-2337-0E8B-5A67-F60D9007AA88}"/>
              </a:ext>
            </a:extLst>
          </p:cNvPr>
          <p:cNvSpPr>
            <a:spLocks noGrp="1"/>
          </p:cNvSpPr>
          <p:nvPr>
            <p:ph type="pic" sz="quarter" idx="10"/>
          </p:nvPr>
        </p:nvSpPr>
        <p:spPr>
          <a:xfrm>
            <a:off x="5651898" y="0"/>
            <a:ext cx="3492103" cy="5143500"/>
          </a:xfrm>
        </p:spPr>
        <p:txBody>
          <a:bodyPr anchor="ctr"/>
          <a:lstStyle>
            <a:lvl1pPr marL="0" indent="0" algn="ctr">
              <a:buNone/>
              <a:defRPr sz="1500">
                <a:solidFill>
                  <a:schemeClr val="bg1"/>
                </a:solidFill>
              </a:defRPr>
            </a:lvl1pPr>
          </a:lstStyle>
          <a:p>
            <a:r>
              <a:rPr lang="fr-FR"/>
              <a:t>Cliquez sur l'icône pour ajouter une image</a:t>
            </a:r>
          </a:p>
        </p:txBody>
      </p:sp>
      <p:pic>
        <p:nvPicPr>
          <p:cNvPr id="4" name="Image 3">
            <a:extLst>
              <a:ext uri="{FF2B5EF4-FFF2-40B4-BE49-F238E27FC236}">
                <a16:creationId xmlns:a16="http://schemas.microsoft.com/office/drawing/2014/main" id="{664598F1-DE00-2EFF-A581-E9039DB80EF7}"/>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6755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ux contenu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9E363-6062-D9F8-07AE-C7EB07D7FFE1}"/>
              </a:ext>
            </a:extLst>
          </p:cNvPr>
          <p:cNvSpPr>
            <a:spLocks noGrp="1"/>
          </p:cNvSpPr>
          <p:nvPr>
            <p:ph type="title"/>
          </p:nvPr>
        </p:nvSpPr>
        <p:spPr>
          <a:xfrm>
            <a:off x="791475" y="411450"/>
            <a:ext cx="7020975" cy="1080149"/>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F05FA4F-F9BF-5E83-4CB1-E902EB45D05D}"/>
              </a:ext>
            </a:extLst>
          </p:cNvPr>
          <p:cNvSpPr>
            <a:spLocks noGrp="1"/>
          </p:cNvSpPr>
          <p:nvPr>
            <p:ph sz="half" idx="1"/>
          </p:nvPr>
        </p:nvSpPr>
        <p:spPr>
          <a:xfrm>
            <a:off x="791475" y="2031675"/>
            <a:ext cx="3240450" cy="2160300"/>
          </a:xfrm>
        </p:spPr>
        <p:txBody>
          <a:bodyPr/>
          <a:lstStyle>
            <a:lvl1pPr>
              <a:defRPr sz="1500" b="0" i="0">
                <a:solidFill>
                  <a:schemeClr val="tx1"/>
                </a:solidFill>
                <a:latin typeface="Suisse Int'l" panose="020B0804000000000000" pitchFamily="34" charset="77"/>
              </a:defRPr>
            </a:lvl1pPr>
            <a:lvl2pPr>
              <a:defRPr sz="1200">
                <a:solidFill>
                  <a:schemeClr val="tx1"/>
                </a:solidFill>
              </a:defRPr>
            </a:lvl2pPr>
            <a:lvl3pPr>
              <a:defRPr sz="1050">
                <a:solidFill>
                  <a:schemeClr val="tx1"/>
                </a:solidFill>
              </a:defRPr>
            </a:lvl3pPr>
            <a:lvl4pPr>
              <a:defRPr sz="900">
                <a:solidFill>
                  <a:schemeClr val="tx1"/>
                </a:solidFill>
              </a:defRPr>
            </a:lvl4pPr>
            <a:lvl5pPr>
              <a:defRPr sz="6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a:extLst>
              <a:ext uri="{FF2B5EF4-FFF2-40B4-BE49-F238E27FC236}">
                <a16:creationId xmlns:a16="http://schemas.microsoft.com/office/drawing/2014/main" id="{427C9CCA-295A-AC59-0705-4A77C016F8D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9" name="Espace réservé du pied de page 4">
            <a:extLst>
              <a:ext uri="{FF2B5EF4-FFF2-40B4-BE49-F238E27FC236}">
                <a16:creationId xmlns:a16="http://schemas.microsoft.com/office/drawing/2014/main" id="{CE3D37D7-9FCE-C1B9-1D34-F6AA4CCFCFDA}"/>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0" name="Espace réservé du numéro de diapositive 5">
            <a:extLst>
              <a:ext uri="{FF2B5EF4-FFF2-40B4-BE49-F238E27FC236}">
                <a16:creationId xmlns:a16="http://schemas.microsoft.com/office/drawing/2014/main" id="{1E99E5C4-418C-A391-9542-2356A990B47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7" name="Espace réservé du contenu 2">
            <a:extLst>
              <a:ext uri="{FF2B5EF4-FFF2-40B4-BE49-F238E27FC236}">
                <a16:creationId xmlns:a16="http://schemas.microsoft.com/office/drawing/2014/main" id="{B16E3F5B-D25D-3D90-C993-E12734958B8A}"/>
              </a:ext>
            </a:extLst>
          </p:cNvPr>
          <p:cNvSpPr>
            <a:spLocks noGrp="1"/>
          </p:cNvSpPr>
          <p:nvPr>
            <p:ph sz="half" idx="13"/>
          </p:nvPr>
        </p:nvSpPr>
        <p:spPr>
          <a:xfrm>
            <a:off x="4582079" y="2031675"/>
            <a:ext cx="3240450" cy="2160300"/>
          </a:xfrm>
        </p:spPr>
        <p:txBody>
          <a:bodyPr/>
          <a:lstStyle>
            <a:lvl1pPr>
              <a:defRPr sz="1500" b="0" i="0">
                <a:solidFill>
                  <a:schemeClr val="tx1"/>
                </a:solidFill>
                <a:latin typeface="Suisse Int'l" panose="020B0804000000000000" pitchFamily="34" charset="77"/>
              </a:defRPr>
            </a:lvl1pPr>
            <a:lvl2pPr>
              <a:defRPr sz="1200">
                <a:solidFill>
                  <a:schemeClr val="tx1"/>
                </a:solidFill>
              </a:defRPr>
            </a:lvl2pPr>
            <a:lvl3pPr>
              <a:defRPr sz="1050">
                <a:solidFill>
                  <a:schemeClr val="tx1"/>
                </a:solidFill>
              </a:defRPr>
            </a:lvl3pPr>
            <a:lvl4pPr>
              <a:defRPr sz="900">
                <a:solidFill>
                  <a:schemeClr val="tx1"/>
                </a:solidFill>
              </a:defRPr>
            </a:lvl4pPr>
            <a:lvl5pPr>
              <a:defRPr sz="6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8D861BC8-C24F-9944-48CB-7F2550179A2C}"/>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63821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B5B9F-4285-BAA7-7C0D-6FD8A44C2BD3}"/>
              </a:ext>
            </a:extLst>
          </p:cNvPr>
          <p:cNvSpPr>
            <a:spLocks noGrp="1"/>
          </p:cNvSpPr>
          <p:nvPr>
            <p:ph type="title"/>
          </p:nvPr>
        </p:nvSpPr>
        <p:spPr>
          <a:xfrm>
            <a:off x="791476" y="411450"/>
            <a:ext cx="7561049" cy="1080150"/>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6C4B1458-6EC1-FCFC-E773-5DFD6ED94D76}"/>
              </a:ext>
            </a:extLst>
          </p:cNvPr>
          <p:cNvSpPr>
            <a:spLocks noGrp="1"/>
          </p:cNvSpPr>
          <p:nvPr>
            <p:ph type="body" idx="1"/>
          </p:nvPr>
        </p:nvSpPr>
        <p:spPr>
          <a:xfrm>
            <a:off x="791475" y="1499065"/>
            <a:ext cx="3240451" cy="532610"/>
          </a:xfrm>
        </p:spPr>
        <p:txBody>
          <a:bodyPr rIns="0" bIns="0" anchor="b"/>
          <a:lstStyle>
            <a:lvl1pPr marL="0" indent="0">
              <a:buNone/>
              <a:defRPr sz="1200" b="0" i="0">
                <a:solidFill>
                  <a:schemeClr val="accent2"/>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7DD2B1-B898-D907-06E7-50540ECC6E31}"/>
              </a:ext>
            </a:extLst>
          </p:cNvPr>
          <p:cNvSpPr>
            <a:spLocks noGrp="1"/>
          </p:cNvSpPr>
          <p:nvPr>
            <p:ph sz="half" idx="2"/>
          </p:nvPr>
        </p:nvSpPr>
        <p:spPr>
          <a:xfrm>
            <a:off x="791476" y="2571750"/>
            <a:ext cx="3240450" cy="1620226"/>
          </a:xfrm>
        </p:spPr>
        <p:txBody>
          <a:bodyPr rIns="0" bIns="0"/>
          <a:lstStyle>
            <a:lvl1pPr>
              <a:defRPr sz="1500" b="0" i="0">
                <a:solidFill>
                  <a:schemeClr val="tx1"/>
                </a:solidFill>
                <a:latin typeface="Suisse Int'l Book Italic" panose="020B0804000000000000" pitchFamily="34" charset="77"/>
              </a:defRPr>
            </a:lvl1pPr>
            <a:lvl2pPr>
              <a:defRPr sz="1500" b="0" i="0">
                <a:solidFill>
                  <a:schemeClr val="tx1"/>
                </a:solidFill>
                <a:latin typeface="Suisse Int'l Book Italic" panose="020B0804000000000000" pitchFamily="34" charset="77"/>
              </a:defRPr>
            </a:lvl2pPr>
            <a:lvl3pPr>
              <a:defRPr sz="1500" b="0" i="0">
                <a:solidFill>
                  <a:schemeClr val="tx1"/>
                </a:solidFill>
                <a:latin typeface="Suisse Int'l Book Italic" panose="020B0804000000000000" pitchFamily="34" charset="77"/>
              </a:defRPr>
            </a:lvl3pPr>
            <a:lvl4pPr>
              <a:defRPr sz="1500" b="0" i="0">
                <a:solidFill>
                  <a:schemeClr val="tx1"/>
                </a:solidFill>
                <a:latin typeface="Suisse Int'l Book Italic" panose="020B0804000000000000" pitchFamily="34" charset="77"/>
              </a:defRPr>
            </a:lvl4pPr>
            <a:lvl5pPr>
              <a:defRPr sz="1500" b="0" i="0">
                <a:solidFill>
                  <a:schemeClr val="tx1"/>
                </a:solidFill>
                <a:latin typeface="Suisse Int'l Book Italic" panose="020B0804000000000000"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DA6568-DBFF-CBF4-3CB7-A43D9F3863C0}"/>
              </a:ext>
            </a:extLst>
          </p:cNvPr>
          <p:cNvSpPr>
            <a:spLocks noGrp="1"/>
          </p:cNvSpPr>
          <p:nvPr>
            <p:ph type="body" sz="quarter" idx="3"/>
          </p:nvPr>
        </p:nvSpPr>
        <p:spPr>
          <a:xfrm>
            <a:off x="4584843" y="1506208"/>
            <a:ext cx="3767682" cy="525467"/>
          </a:xfrm>
        </p:spPr>
        <p:txBody>
          <a:bodyPr rIns="0" bIns="0" anchor="b"/>
          <a:lstStyle>
            <a:lvl1pPr marL="0" indent="0">
              <a:buNone/>
              <a:defRPr sz="1200" b="0" i="0">
                <a:solidFill>
                  <a:schemeClr val="accent2"/>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6AAB91-AD3A-B166-1BE0-5B0A2060F5A1}"/>
              </a:ext>
            </a:extLst>
          </p:cNvPr>
          <p:cNvSpPr>
            <a:spLocks noGrp="1"/>
          </p:cNvSpPr>
          <p:nvPr>
            <p:ph sz="quarter" idx="4"/>
          </p:nvPr>
        </p:nvSpPr>
        <p:spPr>
          <a:xfrm>
            <a:off x="4572001" y="2571750"/>
            <a:ext cx="3780524" cy="1620226"/>
          </a:xfrm>
        </p:spPr>
        <p:txBody>
          <a:bodyPr rIns="0" bIns="0"/>
          <a:lstStyle>
            <a:lvl1pPr>
              <a:defRPr sz="1500" b="0" i="0">
                <a:solidFill>
                  <a:schemeClr val="tx1"/>
                </a:solidFill>
                <a:latin typeface="Suisse Int'l Book Italic" panose="020B0804000000000000" pitchFamily="34" charset="77"/>
              </a:defRPr>
            </a:lvl1pPr>
            <a:lvl2pPr>
              <a:defRPr sz="1500" b="0" i="0">
                <a:solidFill>
                  <a:schemeClr val="tx1"/>
                </a:solidFill>
                <a:latin typeface="Suisse Int'l Book Italic" panose="020B0804000000000000" pitchFamily="34" charset="77"/>
              </a:defRPr>
            </a:lvl2pPr>
            <a:lvl3pPr>
              <a:defRPr sz="1500" b="0" i="0">
                <a:solidFill>
                  <a:schemeClr val="tx1"/>
                </a:solidFill>
                <a:latin typeface="Suisse Int'l Book Italic" panose="020B0804000000000000" pitchFamily="34" charset="77"/>
              </a:defRPr>
            </a:lvl3pPr>
            <a:lvl4pPr>
              <a:defRPr sz="1500" b="0" i="0">
                <a:solidFill>
                  <a:schemeClr val="tx1"/>
                </a:solidFill>
                <a:latin typeface="Suisse Int'l Book Italic" panose="020B0804000000000000" pitchFamily="34" charset="77"/>
              </a:defRPr>
            </a:lvl4pPr>
            <a:lvl5pPr>
              <a:defRPr sz="1500" b="0" i="0">
                <a:solidFill>
                  <a:schemeClr val="tx1"/>
                </a:solidFill>
                <a:latin typeface="Suisse Int'l Book Italic" panose="020B0804000000000000"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a:extLst>
              <a:ext uri="{FF2B5EF4-FFF2-40B4-BE49-F238E27FC236}">
                <a16:creationId xmlns:a16="http://schemas.microsoft.com/office/drawing/2014/main" id="{3F30D823-D969-23AB-1418-6F17A308B5E4}"/>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1" name="Espace réservé du pied de page 4">
            <a:extLst>
              <a:ext uri="{FF2B5EF4-FFF2-40B4-BE49-F238E27FC236}">
                <a16:creationId xmlns:a16="http://schemas.microsoft.com/office/drawing/2014/main" id="{5F4062E3-85BC-C55B-13DF-ABEBE2182846}"/>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C123B8B0-6738-E086-C479-A6F1B3A61529}"/>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21E1EB4E-7A8E-86A5-4BD0-3244F25261CF}"/>
              </a:ext>
            </a:extLst>
          </p:cNvPr>
          <p:cNvPicPr>
            <a:picLocks noChangeAspect="1"/>
          </p:cNvPicPr>
          <p:nvPr/>
        </p:nvPicPr>
        <p:blipFill>
          <a:blip r:embed="rId2"/>
          <a:stretch>
            <a:fillRect/>
          </a:stretch>
        </p:blipFill>
        <p:spPr>
          <a:xfrm>
            <a:off x="791475" y="4732050"/>
            <a:ext cx="540075" cy="203148"/>
          </a:xfrm>
          <a:prstGeom prst="rect">
            <a:avLst/>
          </a:prstGeom>
        </p:spPr>
      </p:pic>
    </p:spTree>
    <p:extLst>
      <p:ext uri="{BB962C8B-B14F-4D97-AF65-F5344CB8AC3E}">
        <p14:creationId xmlns:p14="http://schemas.microsoft.com/office/powerpoint/2010/main" val="86129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3780525"/>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4" name="Image 3">
            <a:extLst>
              <a:ext uri="{FF2B5EF4-FFF2-40B4-BE49-F238E27FC236}">
                <a16:creationId xmlns:a16="http://schemas.microsoft.com/office/drawing/2014/main" id="{260AA375-08CA-C8D0-8A8A-B3DDD3C8245D}"/>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711384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ion">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986D3B-AFD7-F5F8-C378-E970BDF698E3}"/>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2700375"/>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6" y="3651648"/>
            <a:ext cx="7560469" cy="540544"/>
          </a:xfrm>
        </p:spPr>
        <p:txBody>
          <a:bodyPr rIns="0" bIns="0"/>
          <a:lstStyle>
            <a:lvl1pPr marL="0" indent="0">
              <a:buNone/>
              <a:defRPr sz="1200" b="1" i="0">
                <a:solidFill>
                  <a:schemeClr val="accent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4" name="Image 3">
            <a:extLst>
              <a:ext uri="{FF2B5EF4-FFF2-40B4-BE49-F238E27FC236}">
                <a16:creationId xmlns:a16="http://schemas.microsoft.com/office/drawing/2014/main" id="{28B33610-75FF-F6CF-B682-1B4B00DDAF25}"/>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17422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2"/>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695886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 2">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01DC0C6-710A-891F-E3B6-21909B53D6A9}"/>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3934218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 3">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53B73EF-F497-BEE7-D909-C55172018B49}"/>
              </a:ext>
            </a:extLst>
          </p:cNvPr>
          <p:cNvPicPr>
            <a:picLocks noChangeAspect="1"/>
          </p:cNvPicPr>
          <p:nvPr/>
        </p:nvPicPr>
        <p:blipFill>
          <a:blip r:embed="rId2"/>
          <a:stretch>
            <a:fillRect/>
          </a:stretch>
        </p:blipFill>
        <p:spPr>
          <a:xfrm>
            <a:off x="5427000" y="-128625"/>
            <a:ext cx="4520397" cy="643893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306827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ogo">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4209A68-1493-6F5F-C64D-9A24037B9C02}"/>
              </a:ext>
            </a:extLst>
          </p:cNvPr>
          <p:cNvPicPr>
            <a:picLocks noChangeAspect="1"/>
          </p:cNvPicPr>
          <p:nvPr/>
        </p:nvPicPr>
        <p:blipFill>
          <a:blip r:embed="rId2"/>
          <a:stretch>
            <a:fillRect/>
          </a:stretch>
        </p:blipFill>
        <p:spPr>
          <a:xfrm>
            <a:off x="3491850" y="2193698"/>
            <a:ext cx="2160300" cy="812590"/>
          </a:xfrm>
          <a:prstGeom prst="rect">
            <a:avLst/>
          </a:prstGeom>
        </p:spPr>
      </p:pic>
    </p:spTree>
    <p:extLst>
      <p:ext uri="{BB962C8B-B14F-4D97-AF65-F5344CB8AC3E}">
        <p14:creationId xmlns:p14="http://schemas.microsoft.com/office/powerpoint/2010/main" val="347539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BFD5D93-4ABF-39DC-1DB7-95366ECEC5E5}"/>
              </a:ext>
            </a:extLst>
          </p:cNvPr>
          <p:cNvSpPr>
            <a:spLocks noGrp="1"/>
          </p:cNvSpPr>
          <p:nvPr>
            <p:ph idx="1"/>
          </p:nvPr>
        </p:nvSpPr>
        <p:spPr>
          <a:xfrm>
            <a:off x="4031925" y="411451"/>
            <a:ext cx="4320600" cy="37805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540075"/>
          </a:xfrm>
        </p:spPr>
        <p:txBody>
          <a:bodyPr rIns="0" bIns="0" anchor="t"/>
          <a:lstStyle>
            <a:lvl1pPr marL="0" indent="0">
              <a:buNone/>
              <a:defRPr sz="1050" b="0" i="0">
                <a:solidFill>
                  <a:schemeClr val="tx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p:nvCxnSpPr>
        <p:spPr>
          <a:xfrm>
            <a:off x="791475" y="354388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5" name="Image 4">
            <a:extLst>
              <a:ext uri="{FF2B5EF4-FFF2-40B4-BE49-F238E27FC236}">
                <a16:creationId xmlns:a16="http://schemas.microsoft.com/office/drawing/2014/main" id="{499F5002-B64C-2942-EA08-65A91170B83D}"/>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817173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vec légen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accent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432060"/>
          </a:xfrm>
        </p:spPr>
        <p:txBody>
          <a:bodyPr rIns="0" bIns="0" anchor="b"/>
          <a:lstStyle>
            <a:lvl1pPr marL="0" indent="0">
              <a:buNone/>
              <a:defRPr sz="1050" b="0" i="0">
                <a:solidFill>
                  <a:schemeClr val="tx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p:nvCxnSpPr>
        <p:spPr>
          <a:xfrm>
            <a:off x="791475" y="419197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4031457" y="0"/>
            <a:ext cx="5112544" cy="4191975"/>
          </a:xfrm>
        </p:spPr>
        <p:txBody>
          <a:bodyPr/>
          <a:lstStyle>
            <a:lvl1pPr marL="0" indent="0">
              <a:buNone/>
              <a:defRPr>
                <a:solidFill>
                  <a:schemeClr val="bg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05179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860675" cy="2160300"/>
          </a:xfrm>
          <a:prstGeom prst="rect">
            <a:avLst/>
          </a:prstGeom>
          <a:noFill/>
        </p:spPr>
        <p:txBody>
          <a:bodyPr lIns="0" tIns="0" anchor="t">
            <a:noAutofit/>
          </a:bodyPr>
          <a:lstStyle>
            <a:lvl1pPr algn="l">
              <a:defRPr sz="45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860675" cy="1080150"/>
          </a:xfrm>
        </p:spPr>
        <p:txBody>
          <a:bodyPr lIns="0" tIns="0">
            <a:noAutofit/>
          </a:bodyPr>
          <a:lstStyle>
            <a:lvl1pPr marL="0" indent="0" algn="l">
              <a:buNone/>
              <a:defRPr sz="1800" b="1" i="0">
                <a:solidFill>
                  <a:schemeClr val="accent2"/>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7" name="Image 6">
            <a:extLst>
              <a:ext uri="{FF2B5EF4-FFF2-40B4-BE49-F238E27FC236}">
                <a16:creationId xmlns:a16="http://schemas.microsoft.com/office/drawing/2014/main" id="{6FD389F9-D31F-C27D-6ACC-020E53252C3F}"/>
              </a:ext>
            </a:extLst>
          </p:cNvPr>
          <p:cNvPicPr>
            <a:picLocks noChangeAspect="1"/>
          </p:cNvPicPr>
          <p:nvPr/>
        </p:nvPicPr>
        <p:blipFill>
          <a:blip r:embed="rId2"/>
          <a:stretch>
            <a:fillRect/>
          </a:stretch>
        </p:blipFill>
        <p:spPr>
          <a:xfrm>
            <a:off x="791475" y="4732051"/>
            <a:ext cx="540075" cy="203147"/>
          </a:xfrm>
          <a:prstGeom prst="rect">
            <a:avLst/>
          </a:prstGeom>
        </p:spPr>
      </p:pic>
      <p:pic>
        <p:nvPicPr>
          <p:cNvPr id="8" name="Image 7">
            <a:extLst>
              <a:ext uri="{FF2B5EF4-FFF2-40B4-BE49-F238E27FC236}">
                <a16:creationId xmlns:a16="http://schemas.microsoft.com/office/drawing/2014/main" id="{1C059134-8E80-6345-214D-D2EADF4EDF01}"/>
              </a:ext>
            </a:extLst>
          </p:cNvPr>
          <p:cNvPicPr>
            <a:picLocks noChangeAspect="1"/>
          </p:cNvPicPr>
          <p:nvPr/>
        </p:nvPicPr>
        <p:blipFill>
          <a:blip r:embed="rId3">
            <a:alphaModFix/>
          </a:blip>
          <a:stretch>
            <a:fillRect/>
          </a:stretch>
        </p:blipFill>
        <p:spPr>
          <a:xfrm>
            <a:off x="5427001" y="-128625"/>
            <a:ext cx="4519799" cy="6438086"/>
          </a:xfrm>
          <a:prstGeom prst="rect">
            <a:avLst/>
          </a:prstGeom>
        </p:spPr>
      </p:pic>
    </p:spTree>
    <p:extLst>
      <p:ext uri="{BB962C8B-B14F-4D97-AF65-F5344CB8AC3E}">
        <p14:creationId xmlns:p14="http://schemas.microsoft.com/office/powerpoint/2010/main" val="137825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p:bg>
      <p:bgPr>
        <a:solidFill>
          <a:schemeClr val="bg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9144000" cy="4516020"/>
          </a:xfrm>
        </p:spPr>
        <p:txBody>
          <a:bodyPr anchor="ctr"/>
          <a:lstStyle>
            <a:lvl1pPr marL="0" indent="0" algn="ctr">
              <a:buNone/>
              <a:defRPr>
                <a:solidFill>
                  <a:schemeClr val="tx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730928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 2">
    <p:bg>
      <p:bgPr>
        <a:solidFill>
          <a:schemeClr val="bg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3491849" cy="4516020"/>
          </a:xfrm>
        </p:spPr>
        <p:txBody>
          <a:bodyPr anchor="ctr"/>
          <a:lstStyle>
            <a:lvl1pPr marL="0" indent="0" algn="ctr">
              <a:buNone/>
              <a:defRPr>
                <a:solidFill>
                  <a:schemeClr val="tx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
        <p:nvSpPr>
          <p:cNvPr id="4" name="Espace réservé pour une image  3">
            <a:extLst>
              <a:ext uri="{FF2B5EF4-FFF2-40B4-BE49-F238E27FC236}">
                <a16:creationId xmlns:a16="http://schemas.microsoft.com/office/drawing/2014/main" id="{3D4C65F8-C52B-7FAE-4999-D1ECF9786D9B}"/>
              </a:ext>
            </a:extLst>
          </p:cNvPr>
          <p:cNvSpPr>
            <a:spLocks noGrp="1"/>
          </p:cNvSpPr>
          <p:nvPr>
            <p:ph type="pic" sz="quarter" idx="14"/>
          </p:nvPr>
        </p:nvSpPr>
        <p:spPr>
          <a:xfrm>
            <a:off x="3492103" y="0"/>
            <a:ext cx="5651897" cy="4516041"/>
          </a:xfrm>
        </p:spPr>
        <p:txBody>
          <a:bodyPr anchor="ctr"/>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106656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merciement">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661F07A-AE1C-DE3A-2507-73E14A000624}"/>
              </a:ext>
            </a:extLst>
          </p:cNvPr>
          <p:cNvPicPr>
            <a:picLocks noChangeAspect="1"/>
          </p:cNvPicPr>
          <p:nvPr/>
        </p:nvPicPr>
        <p:blipFill>
          <a:blip r:embed="rId2"/>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accent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3" name="Image 2">
            <a:extLst>
              <a:ext uri="{FF2B5EF4-FFF2-40B4-BE49-F238E27FC236}">
                <a16:creationId xmlns:a16="http://schemas.microsoft.com/office/drawing/2014/main" id="{C574093E-2A4F-C42C-EAEA-F072156ED8EB}"/>
              </a:ext>
            </a:extLst>
          </p:cNvPr>
          <p:cNvPicPr>
            <a:picLocks noChangeAspect="1"/>
          </p:cNvPicPr>
          <p:nvPr/>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accent2"/>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B108CC3-A36D-A95B-ECC7-176C28BC3D07}"/>
              </a:ext>
            </a:extLst>
          </p:cNvPr>
          <p:cNvPicPr>
            <a:picLocks noChangeAspect="1"/>
          </p:cNvPicPr>
          <p:nvPr/>
        </p:nvPicPr>
        <p:blipFill>
          <a:blip r:embed="rId4"/>
          <a:stretch>
            <a:fillRect/>
          </a:stretch>
        </p:blipFill>
        <p:spPr>
          <a:xfrm>
            <a:off x="791475" y="4732051"/>
            <a:ext cx="540075" cy="203147"/>
          </a:xfrm>
          <a:prstGeom prst="rect">
            <a:avLst/>
          </a:prstGeom>
        </p:spPr>
      </p:pic>
    </p:spTree>
    <p:extLst>
      <p:ext uri="{BB962C8B-B14F-4D97-AF65-F5344CB8AC3E}">
        <p14:creationId xmlns:p14="http://schemas.microsoft.com/office/powerpoint/2010/main" val="4258577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2842230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320600" cy="2160300"/>
          </a:xfrm>
          <a:prstGeom prst="rect">
            <a:avLst/>
          </a:prstGeom>
          <a:noFill/>
        </p:spPr>
        <p:txBody>
          <a:bodyPr lIns="0" tIns="0" rIns="0" bIns="0" anchor="t">
            <a:noAutofit/>
          </a:bodyPr>
          <a:lstStyle>
            <a:lvl1pPr algn="l">
              <a:defRPr sz="45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311975" cy="1080150"/>
          </a:xfrm>
        </p:spPr>
        <p:txBody>
          <a:bodyPr lIns="0" tIns="0" rIns="0" bIns="0">
            <a:noAutofit/>
          </a:bodyPr>
          <a:lstStyle>
            <a:lvl1pPr marL="0" indent="0" algn="l">
              <a:buNone/>
              <a:defRPr sz="1800" b="1" i="0">
                <a:solidFill>
                  <a:schemeClr val="bg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
        <p:nvSpPr>
          <p:cNvPr id="5" name="Espace réservé pour une image  4">
            <a:extLst>
              <a:ext uri="{FF2B5EF4-FFF2-40B4-BE49-F238E27FC236}">
                <a16:creationId xmlns:a16="http://schemas.microsoft.com/office/drawing/2014/main" id="{8553099C-2337-0E8B-5A67-F60D9007AA88}"/>
              </a:ext>
            </a:extLst>
          </p:cNvPr>
          <p:cNvSpPr>
            <a:spLocks noGrp="1"/>
          </p:cNvSpPr>
          <p:nvPr>
            <p:ph type="pic" sz="quarter" idx="10"/>
          </p:nvPr>
        </p:nvSpPr>
        <p:spPr>
          <a:xfrm>
            <a:off x="5651898" y="0"/>
            <a:ext cx="3492103" cy="5143500"/>
          </a:xfrm>
        </p:spPr>
        <p:txBody>
          <a:bodyPr anchor="ctr"/>
          <a:lstStyle>
            <a:lvl1pPr marL="0" indent="0" algn="ctr">
              <a:buNone/>
              <a:defRPr sz="15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1139815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 2">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860675" cy="2160300"/>
          </a:xfrm>
          <a:prstGeom prst="rect">
            <a:avLst/>
          </a:prstGeom>
          <a:noFill/>
        </p:spPr>
        <p:txBody>
          <a:bodyPr lIns="0" tIns="0" anchor="t">
            <a:noAutofit/>
          </a:bodyPr>
          <a:lstStyle>
            <a:lvl1pPr algn="l">
              <a:defRPr sz="45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860675" cy="1080150"/>
          </a:xfrm>
        </p:spPr>
        <p:txBody>
          <a:bodyPr lIns="0" tIns="0">
            <a:noAutofit/>
          </a:bodyPr>
          <a:lstStyle>
            <a:lvl1pPr marL="0" indent="0" algn="l">
              <a:buNone/>
              <a:defRPr sz="1800" b="1" i="0">
                <a:solidFill>
                  <a:schemeClr val="bg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5" name="Image 4">
            <a:extLst>
              <a:ext uri="{FF2B5EF4-FFF2-40B4-BE49-F238E27FC236}">
                <a16:creationId xmlns:a16="http://schemas.microsoft.com/office/drawing/2014/main" id="{B171D0CF-2008-BC24-78D0-CA6F44E462D1}"/>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6" name="Image 5">
            <a:extLst>
              <a:ext uri="{FF2B5EF4-FFF2-40B4-BE49-F238E27FC236}">
                <a16:creationId xmlns:a16="http://schemas.microsoft.com/office/drawing/2014/main" id="{0D360744-9285-2B02-077F-FE68DBB30BD3}"/>
              </a:ext>
            </a:extLst>
          </p:cNvPr>
          <p:cNvPicPr>
            <a:picLocks noChangeAspect="1"/>
          </p:cNvPicPr>
          <p:nvPr userDrawn="1"/>
        </p:nvPicPr>
        <p:blipFill>
          <a:blip r:embed="rId3">
            <a:alphaModFix amt="10000"/>
          </a:blip>
          <a:stretch>
            <a:fillRect/>
          </a:stretch>
        </p:blipFill>
        <p:spPr>
          <a:xfrm>
            <a:off x="5427000" y="-128625"/>
            <a:ext cx="4527719" cy="6451998"/>
          </a:xfrm>
          <a:prstGeom prst="rect">
            <a:avLst/>
          </a:prstGeom>
        </p:spPr>
      </p:pic>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008362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8" name="Image 7">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075048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 2">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70E796-B877-9A4A-7294-D8E3DA2AB0D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160300"/>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77989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 3">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70E796-B877-9A4A-7294-D8E3DA2AB0D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85696"/>
            <a:ext cx="4860675" cy="2106279"/>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432832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 4">
    <p:bg>
      <p:bgPr>
        <a:solidFill>
          <a:schemeClr val="accent1"/>
        </a:solidFill>
        <a:effectLst/>
      </p:bgPr>
    </p:bg>
    <p:spTree>
      <p:nvGrpSpPr>
        <p:cNvPr id="1" name=""/>
        <p:cNvGrpSpPr/>
        <p:nvPr/>
      </p:nvGrpSpPr>
      <p:grpSpPr>
        <a:xfrm>
          <a:off x="0" y="0"/>
          <a:ext cx="0" cy="0"/>
          <a:chOff x="0" y="0"/>
          <a:chExt cx="0" cy="0"/>
        </a:xfrm>
      </p:grpSpPr>
      <p:sp>
        <p:nvSpPr>
          <p:cNvPr id="8" name="Espace réservé du contenu 9">
            <a:extLst>
              <a:ext uri="{FF2B5EF4-FFF2-40B4-BE49-F238E27FC236}">
                <a16:creationId xmlns:a16="http://schemas.microsoft.com/office/drawing/2014/main" id="{46BA4387-12D7-5866-FC22-9560A2C3E91C}"/>
              </a:ext>
            </a:extLst>
          </p:cNvPr>
          <p:cNvSpPr>
            <a:spLocks noGrp="1"/>
          </p:cNvSpPr>
          <p:nvPr>
            <p:ph sz="quarter" idx="13"/>
          </p:nvPr>
        </p:nvSpPr>
        <p:spPr>
          <a:xfrm>
            <a:off x="5652150" y="0"/>
            <a:ext cx="3491850" cy="5143500"/>
          </a:xfrm>
        </p:spPr>
        <p:txBody>
          <a:bodyPr/>
          <a:lstStyle>
            <a:lvl1pPr marL="0" indent="0">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320600"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85696"/>
            <a:ext cx="4320600" cy="2106279"/>
          </a:xfrm>
        </p:spPr>
        <p:txBody>
          <a:bodyPr/>
          <a:lstStyle>
            <a:lvl1pPr marL="0" indent="0">
              <a:buNone/>
              <a:defRPr sz="1200" b="0" i="0">
                <a:solidFill>
                  <a:schemeClr val="bg1"/>
                </a:solidFill>
                <a:latin typeface="Suisse Int'l" panose="020B0804000000000000"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16202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1596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10/20/2025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74C2B724-FB5B-F267-87C7-EDC38C149C22}"/>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374374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 6">
    <p:bg>
      <p:bgPr>
        <a:solidFill>
          <a:schemeClr val="accent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1431291-C038-A7FA-3C01-A073D613FE63}"/>
              </a:ext>
            </a:extLst>
          </p:cNvPr>
          <p:cNvPicPr>
            <a:picLocks noChangeAspect="1"/>
          </p:cNvPicPr>
          <p:nvPr userDrawn="1"/>
        </p:nvPicPr>
        <p:blipFill>
          <a:blip r:embed="rId2">
            <a:alphaModFix amt="10000"/>
          </a:blip>
          <a:stretch>
            <a:fillRect/>
          </a:stretch>
        </p:blipFill>
        <p:spPr>
          <a:xfrm>
            <a:off x="251400" y="195420"/>
            <a:ext cx="8641200" cy="3502545"/>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25037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99379B-5FAE-AEB1-2B5B-EE068617C9B8}"/>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3491850" y="411450"/>
            <a:ext cx="4860675" cy="2160300"/>
          </a:xfrm>
          <a:prstGeom prst="rect">
            <a:avLst/>
          </a:prstGeom>
        </p:spPr>
        <p:txBody>
          <a:bodyPr lIns="0" tIns="0" rIns="0" bIns="0" anchor="t" anchorCtr="0">
            <a:noAutofit/>
          </a:bodyPr>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3491850" y="3111825"/>
            <a:ext cx="4860675" cy="1080150"/>
          </a:xfrm>
        </p:spPr>
        <p:txBody>
          <a:bodyPr/>
          <a:lstStyle>
            <a:lvl1pPr marL="0" indent="0">
              <a:buNone/>
              <a:defRPr sz="1500" b="0" i="0">
                <a:solidFill>
                  <a:schemeClr val="bg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4" name="Image 3">
            <a:extLst>
              <a:ext uri="{FF2B5EF4-FFF2-40B4-BE49-F238E27FC236}">
                <a16:creationId xmlns:a16="http://schemas.microsoft.com/office/drawing/2014/main" id="{7B37ADC8-22F0-013A-FEC5-88FC5AB827F3}"/>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791766" y="411957"/>
            <a:ext cx="2159794" cy="2159794"/>
          </a:xfrm>
        </p:spPr>
        <p:txBody>
          <a:bodyPr rIns="0" bIns="0"/>
          <a:lstStyle>
            <a:lvl1pPr marL="0" indent="0">
              <a:buNone/>
              <a:defRPr sz="11250" b="1" i="0">
                <a:solidFill>
                  <a:schemeClr val="bg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userDrawn="1"/>
        </p:nvCxnSpPr>
        <p:spPr>
          <a:xfrm>
            <a:off x="791475" y="3111825"/>
            <a:ext cx="2160300"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791766" y="3219840"/>
            <a:ext cx="2159794" cy="432276"/>
          </a:xfrm>
        </p:spPr>
        <p:txBody>
          <a:bodyPr rIns="0" bIns="0"/>
          <a:lstStyle>
            <a:lvl1pPr marL="0" indent="0">
              <a:buNone/>
              <a:defRPr sz="1050" b="0" i="0">
                <a:solidFill>
                  <a:schemeClr val="bg1"/>
                </a:solidFill>
                <a:latin typeface="Suisse Int'l" panose="020B0804000000000000" pitchFamily="34" charset="77"/>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905476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de section - 2">
    <p:bg>
      <p:bgPr>
        <a:solidFill>
          <a:schemeClr val="accent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C93AD91-5BB9-10F1-FFB4-F2F741E2336E}"/>
              </a:ext>
            </a:extLst>
          </p:cNvPr>
          <p:cNvSpPr>
            <a:spLocks noGrp="1"/>
          </p:cNvSpPr>
          <p:nvPr>
            <p:ph sz="quarter" idx="15"/>
          </p:nvPr>
        </p:nvSpPr>
        <p:spPr>
          <a:xfrm>
            <a:off x="0" y="0"/>
            <a:ext cx="2951560" cy="5143500"/>
          </a:xfrm>
        </p:spPr>
        <p:txBody>
          <a:bodyPr anchor="ctr"/>
          <a:lstStyle>
            <a:lvl1pPr marL="0" indent="0" algn="ctr">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5652150" y="411450"/>
            <a:ext cx="3240450" cy="2160300"/>
          </a:xfrm>
          <a:prstGeom prst="rect">
            <a:avLst/>
          </a:prstGeom>
        </p:spPr>
        <p:txBody>
          <a:bodyPr lIns="0" tIns="0" rIns="0" bIns="0" anchor="t" anchorCtr="0">
            <a:noAutofit/>
          </a:bodyPr>
          <a:lstStyle>
            <a:lvl1pPr>
              <a:defRPr sz="375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5652150" y="3111825"/>
            <a:ext cx="3240450" cy="1080150"/>
          </a:xfrm>
        </p:spPr>
        <p:txBody>
          <a:bodyPr/>
          <a:lstStyle>
            <a:lvl1pPr marL="0" indent="0">
              <a:buNone/>
              <a:defRPr sz="1500" b="0" i="0">
                <a:solidFill>
                  <a:schemeClr val="bg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4572000" y="4732050"/>
            <a:ext cx="540075"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5652150" y="4732050"/>
            <a:ext cx="1620225" cy="216030"/>
          </a:xfrm>
          <a:prstGeom prst="rect">
            <a:avLst/>
          </a:prstGeom>
        </p:spPr>
        <p:txBody>
          <a:bodyPr/>
          <a:lstStyle>
            <a:lvl1pPr>
              <a:defRPr sz="600">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4" name="Image 3">
            <a:extLst>
              <a:ext uri="{FF2B5EF4-FFF2-40B4-BE49-F238E27FC236}">
                <a16:creationId xmlns:a16="http://schemas.microsoft.com/office/drawing/2014/main" id="{7B37ADC8-22F0-013A-FEC5-88FC5AB82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2213" y="4732051"/>
            <a:ext cx="539350" cy="203147"/>
          </a:xfrm>
          <a:prstGeom prst="rect">
            <a:avLst/>
          </a:prstGeom>
        </p:spPr>
      </p:pic>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3491851" y="411957"/>
            <a:ext cx="1620225" cy="2159794"/>
          </a:xfrm>
        </p:spPr>
        <p:txBody>
          <a:bodyPr rIns="0" bIns="0"/>
          <a:lstStyle>
            <a:lvl1pPr marL="0" indent="0">
              <a:buNone/>
              <a:defRPr sz="7500" b="1" i="0">
                <a:solidFill>
                  <a:schemeClr val="bg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userDrawn="1"/>
        </p:nvCxnSpPr>
        <p:spPr>
          <a:xfrm>
            <a:off x="3491559" y="3111825"/>
            <a:ext cx="162051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3491851" y="3219840"/>
            <a:ext cx="1620225" cy="972135"/>
          </a:xfrm>
        </p:spPr>
        <p:txBody>
          <a:bodyPr rIns="0" bIns="0"/>
          <a:lstStyle>
            <a:lvl1pPr marL="0" indent="0">
              <a:buNone/>
              <a:defRPr sz="1050" b="0" i="0">
                <a:solidFill>
                  <a:schemeClr val="bg1"/>
                </a:solidFill>
                <a:latin typeface="Suisse Int'l" panose="020B0804000000000000" pitchFamily="34" charset="77"/>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461638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9E363-6062-D9F8-07AE-C7EB07D7FFE1}"/>
              </a:ext>
            </a:extLst>
          </p:cNvPr>
          <p:cNvSpPr>
            <a:spLocks noGrp="1"/>
          </p:cNvSpPr>
          <p:nvPr>
            <p:ph type="title"/>
          </p:nvPr>
        </p:nvSpPr>
        <p:spPr>
          <a:xfrm>
            <a:off x="791475" y="411450"/>
            <a:ext cx="7020975" cy="1080149"/>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F05FA4F-F9BF-5E83-4CB1-E902EB45D05D}"/>
              </a:ext>
            </a:extLst>
          </p:cNvPr>
          <p:cNvSpPr>
            <a:spLocks noGrp="1"/>
          </p:cNvSpPr>
          <p:nvPr>
            <p:ph sz="half" idx="1"/>
          </p:nvPr>
        </p:nvSpPr>
        <p:spPr>
          <a:xfrm>
            <a:off x="791475" y="2031675"/>
            <a:ext cx="3240450" cy="2160300"/>
          </a:xfrm>
        </p:spPr>
        <p:txBody>
          <a:bodyPr/>
          <a:lstStyle>
            <a:lvl1pPr>
              <a:defRPr sz="1500" b="0" i="0">
                <a:solidFill>
                  <a:schemeClr val="bg1"/>
                </a:solidFill>
                <a:latin typeface="Suisse Int'l" panose="020B0804000000000000" pitchFamily="34" charset="77"/>
              </a:defRPr>
            </a:lvl1pPr>
            <a:lvl2pPr>
              <a:defRPr sz="1200">
                <a:solidFill>
                  <a:schemeClr val="bg1"/>
                </a:solidFill>
              </a:defRPr>
            </a:lvl2pPr>
            <a:lvl3pPr>
              <a:defRPr sz="1050">
                <a:solidFill>
                  <a:schemeClr val="bg1"/>
                </a:solidFill>
              </a:defRPr>
            </a:lvl3pPr>
            <a:lvl4pPr>
              <a:defRPr sz="900">
                <a:solidFill>
                  <a:schemeClr val="bg1"/>
                </a:solidFill>
              </a:defRPr>
            </a:lvl4pPr>
            <a:lvl5pPr>
              <a:defRPr sz="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contenu 2">
            <a:extLst>
              <a:ext uri="{FF2B5EF4-FFF2-40B4-BE49-F238E27FC236}">
                <a16:creationId xmlns:a16="http://schemas.microsoft.com/office/drawing/2014/main" id="{B16E3F5B-D25D-3D90-C993-E12734958B8A}"/>
              </a:ext>
            </a:extLst>
          </p:cNvPr>
          <p:cNvSpPr>
            <a:spLocks noGrp="1"/>
          </p:cNvSpPr>
          <p:nvPr>
            <p:ph sz="half" idx="13"/>
          </p:nvPr>
        </p:nvSpPr>
        <p:spPr>
          <a:xfrm>
            <a:off x="4582079" y="2031675"/>
            <a:ext cx="3240450" cy="2160300"/>
          </a:xfrm>
        </p:spPr>
        <p:txBody>
          <a:bodyPr/>
          <a:lstStyle>
            <a:lvl1pPr>
              <a:defRPr sz="1500" b="0" i="0">
                <a:solidFill>
                  <a:schemeClr val="bg1"/>
                </a:solidFill>
                <a:latin typeface="Suisse Int'l" panose="020B0804000000000000" pitchFamily="34" charset="77"/>
              </a:defRPr>
            </a:lvl1pPr>
            <a:lvl2pPr>
              <a:defRPr sz="1200">
                <a:solidFill>
                  <a:schemeClr val="bg1"/>
                </a:solidFill>
              </a:defRPr>
            </a:lvl2pPr>
            <a:lvl3pPr>
              <a:defRPr sz="1050">
                <a:solidFill>
                  <a:schemeClr val="bg1"/>
                </a:solidFill>
              </a:defRPr>
            </a:lvl3pPr>
            <a:lvl4pPr>
              <a:defRPr sz="900">
                <a:solidFill>
                  <a:schemeClr val="bg1"/>
                </a:solidFill>
              </a:defRPr>
            </a:lvl4pPr>
            <a:lvl5pPr>
              <a:defRPr sz="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43794B5-6122-FF4C-E878-61C2E155947C}"/>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6" name="Espace réservé du pied de page 4">
            <a:extLst>
              <a:ext uri="{FF2B5EF4-FFF2-40B4-BE49-F238E27FC236}">
                <a16:creationId xmlns:a16="http://schemas.microsoft.com/office/drawing/2014/main" id="{77224091-94D1-6C01-A9AB-793B295BCF92}"/>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1" name="Espace réservé du numéro de diapositive 5">
            <a:extLst>
              <a:ext uri="{FF2B5EF4-FFF2-40B4-BE49-F238E27FC236}">
                <a16:creationId xmlns:a16="http://schemas.microsoft.com/office/drawing/2014/main" id="{05794D0E-980F-77E7-01B9-62E4FE5F017A}"/>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2" name="Image 11">
            <a:extLst>
              <a:ext uri="{FF2B5EF4-FFF2-40B4-BE49-F238E27FC236}">
                <a16:creationId xmlns:a16="http://schemas.microsoft.com/office/drawing/2014/main" id="{66E46429-4ECF-717D-BF39-F5ADEDF61FD4}"/>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543128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B5B9F-4285-BAA7-7C0D-6FD8A44C2BD3}"/>
              </a:ext>
            </a:extLst>
          </p:cNvPr>
          <p:cNvSpPr>
            <a:spLocks noGrp="1"/>
          </p:cNvSpPr>
          <p:nvPr>
            <p:ph type="title"/>
          </p:nvPr>
        </p:nvSpPr>
        <p:spPr>
          <a:xfrm>
            <a:off x="791476" y="411450"/>
            <a:ext cx="7561049" cy="1080150"/>
          </a:xfrm>
          <a:prstGeom prst="rect">
            <a:avLst/>
          </a:prstGeom>
        </p:spPr>
        <p:txBody>
          <a:bodyPr lIns="0" tIns="0" rIns="0" bIns="0" anchor="t">
            <a:noAutofit/>
          </a:bodyPr>
          <a:lstStyle>
            <a:lvl1pPr>
              <a:defRPr>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6C4B1458-6EC1-FCFC-E773-5DFD6ED94D76}"/>
              </a:ext>
            </a:extLst>
          </p:cNvPr>
          <p:cNvSpPr>
            <a:spLocks noGrp="1"/>
          </p:cNvSpPr>
          <p:nvPr>
            <p:ph type="body" idx="1"/>
          </p:nvPr>
        </p:nvSpPr>
        <p:spPr>
          <a:xfrm>
            <a:off x="791475" y="1499065"/>
            <a:ext cx="3240451" cy="532610"/>
          </a:xfrm>
        </p:spPr>
        <p:txBody>
          <a:bodyPr rIns="0" bIns="0" anchor="b"/>
          <a:lstStyle>
            <a:lvl1pPr marL="0" indent="0">
              <a:buNone/>
              <a:defRPr sz="1200" b="0" i="0">
                <a:solidFill>
                  <a:schemeClr val="bg1"/>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7DD2B1-B898-D907-06E7-50540ECC6E31}"/>
              </a:ext>
            </a:extLst>
          </p:cNvPr>
          <p:cNvSpPr>
            <a:spLocks noGrp="1"/>
          </p:cNvSpPr>
          <p:nvPr>
            <p:ph sz="half" idx="2"/>
          </p:nvPr>
        </p:nvSpPr>
        <p:spPr>
          <a:xfrm>
            <a:off x="791476" y="2571750"/>
            <a:ext cx="3240450" cy="1620226"/>
          </a:xfrm>
        </p:spPr>
        <p:txBody>
          <a:bodyPr rIns="0" bIns="0"/>
          <a:lstStyle>
            <a:lvl1pPr>
              <a:defRPr sz="1500" b="0" i="0">
                <a:solidFill>
                  <a:schemeClr val="bg1"/>
                </a:solidFill>
                <a:latin typeface="Suisse Int'l Book Italic"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DA6568-DBFF-CBF4-3CB7-A43D9F3863C0}"/>
              </a:ext>
            </a:extLst>
          </p:cNvPr>
          <p:cNvSpPr>
            <a:spLocks noGrp="1"/>
          </p:cNvSpPr>
          <p:nvPr>
            <p:ph type="body" sz="quarter" idx="3"/>
          </p:nvPr>
        </p:nvSpPr>
        <p:spPr>
          <a:xfrm>
            <a:off x="4584843" y="1506208"/>
            <a:ext cx="3767682" cy="525467"/>
          </a:xfrm>
        </p:spPr>
        <p:txBody>
          <a:bodyPr rIns="0" bIns="0" anchor="b"/>
          <a:lstStyle>
            <a:lvl1pPr marL="0" indent="0">
              <a:buNone/>
              <a:defRPr sz="1200" b="0" i="0">
                <a:solidFill>
                  <a:schemeClr val="bg1"/>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6AAB91-AD3A-B166-1BE0-5B0A2060F5A1}"/>
              </a:ext>
            </a:extLst>
          </p:cNvPr>
          <p:cNvSpPr>
            <a:spLocks noGrp="1"/>
          </p:cNvSpPr>
          <p:nvPr>
            <p:ph sz="quarter" idx="4"/>
          </p:nvPr>
        </p:nvSpPr>
        <p:spPr>
          <a:xfrm>
            <a:off x="4572001" y="2571750"/>
            <a:ext cx="3780524" cy="1620226"/>
          </a:xfrm>
        </p:spPr>
        <p:txBody>
          <a:bodyPr rIns="0" bIns="0"/>
          <a:lstStyle>
            <a:lvl1pPr>
              <a:defRPr sz="1500" b="0" i="0">
                <a:solidFill>
                  <a:schemeClr val="bg1"/>
                </a:solidFill>
                <a:latin typeface="Suisse Int'l Book Italic"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3" name="Image 12">
            <a:extLst>
              <a:ext uri="{FF2B5EF4-FFF2-40B4-BE49-F238E27FC236}">
                <a16:creationId xmlns:a16="http://schemas.microsoft.com/office/drawing/2014/main" id="{21E1EB4E-7A8E-86A5-4BD0-3244F25261CF}"/>
              </a:ext>
            </a:extLst>
          </p:cNvPr>
          <p:cNvPicPr>
            <a:picLocks noChangeAspect="1"/>
          </p:cNvPicPr>
          <p:nvPr userDrawn="1"/>
        </p:nvPicPr>
        <p:blipFill>
          <a:blip r:embed="rId2"/>
          <a:stretch>
            <a:fillRect/>
          </a:stretch>
        </p:blipFill>
        <p:spPr>
          <a:xfrm>
            <a:off x="791475" y="4732050"/>
            <a:ext cx="540075" cy="203148"/>
          </a:xfrm>
          <a:prstGeom prst="rect">
            <a:avLst/>
          </a:prstGeom>
        </p:spPr>
      </p:pic>
      <p:sp>
        <p:nvSpPr>
          <p:cNvPr id="8" name="Espace réservé de la date 3">
            <a:extLst>
              <a:ext uri="{FF2B5EF4-FFF2-40B4-BE49-F238E27FC236}">
                <a16:creationId xmlns:a16="http://schemas.microsoft.com/office/drawing/2014/main" id="{4060E704-4C97-8BDA-5A9A-C71431B78009}"/>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9" name="Espace réservé du pied de page 4">
            <a:extLst>
              <a:ext uri="{FF2B5EF4-FFF2-40B4-BE49-F238E27FC236}">
                <a16:creationId xmlns:a16="http://schemas.microsoft.com/office/drawing/2014/main" id="{98FF46BA-7922-741D-EC53-3387C0AD8217}"/>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4" name="Espace réservé du numéro de diapositive 5">
            <a:extLst>
              <a:ext uri="{FF2B5EF4-FFF2-40B4-BE49-F238E27FC236}">
                <a16:creationId xmlns:a16="http://schemas.microsoft.com/office/drawing/2014/main" id="{A3C6E1D9-DE3E-366A-E99A-C813A9E12F64}"/>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5" name="Image 14">
            <a:extLst>
              <a:ext uri="{FF2B5EF4-FFF2-40B4-BE49-F238E27FC236}">
                <a16:creationId xmlns:a16="http://schemas.microsoft.com/office/drawing/2014/main" id="{812D45CE-46AE-2FDF-2FC7-81EC8D4A1339}"/>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001158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3780525"/>
          </a:xfrm>
          <a:prstGeom prst="rect">
            <a:avLst/>
          </a:prstGeom>
        </p:spPr>
        <p:txBody>
          <a:bodyPr lIns="0" tIns="0" rIns="0" bIns="0" anchor="t">
            <a:noAutofit/>
          </a:bodyPr>
          <a:lstStyle>
            <a:lvl1pPr>
              <a:defRPr>
                <a:solidFill>
                  <a:schemeClr val="bg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5F40232B-CEB1-3AB1-A529-5E2F8223F1B9}"/>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0F84ED9D-1AFB-1FB7-4B83-886975DC681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6793115-ADC3-AC04-8EE5-CA4C1B5A806B}"/>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0" name="Image 9">
            <a:extLst>
              <a:ext uri="{FF2B5EF4-FFF2-40B4-BE49-F238E27FC236}">
                <a16:creationId xmlns:a16="http://schemas.microsoft.com/office/drawing/2014/main" id="{05B23D8D-0B38-9110-8D36-DCAE345456B2}"/>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838769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seul - 2">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6AA016-EDC2-DBE1-39FA-2E4E7CBD034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791475" y="411450"/>
            <a:ext cx="7561050" cy="270037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6" y="3651648"/>
            <a:ext cx="7560469" cy="540544"/>
          </a:xfrm>
        </p:spPr>
        <p:txBody>
          <a:bodyPr rIns="0" bIns="0"/>
          <a:lstStyle>
            <a:lvl1pPr marL="0" indent="0">
              <a:buNone/>
              <a:defRPr sz="120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690861"/>
            <a:ext cx="539350" cy="203147"/>
          </a:xfrm>
          <a:prstGeom prst="rect">
            <a:avLst/>
          </a:prstGeom>
        </p:spPr>
      </p:pic>
    </p:spTree>
    <p:extLst>
      <p:ext uri="{BB962C8B-B14F-4D97-AF65-F5344CB8AC3E}">
        <p14:creationId xmlns:p14="http://schemas.microsoft.com/office/powerpoint/2010/main" val="2622314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6AA016-EDC2-DBE1-39FA-2E4E7CBD034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791475" y="411450"/>
            <a:ext cx="4860675" cy="270037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7" y="3651648"/>
            <a:ext cx="4860383" cy="540544"/>
          </a:xfrm>
        </p:spPr>
        <p:txBody>
          <a:bodyPr rIns="0" bIns="0"/>
          <a:lstStyle>
            <a:lvl1pPr marL="0" indent="0">
              <a:buNone/>
              <a:defRPr sz="120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248104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2"/>
          <a:stretch>
            <a:fillRect/>
          </a:stretch>
        </p:blipFill>
        <p:spPr>
          <a:xfrm>
            <a:off x="791475" y="4732050"/>
            <a:ext cx="540075" cy="203148"/>
          </a:xfrm>
          <a:prstGeom prst="rect">
            <a:avLst/>
          </a:prstGeom>
        </p:spPr>
      </p:pic>
      <p:sp>
        <p:nvSpPr>
          <p:cNvPr id="5" name="Espace réservé de la date 3">
            <a:extLst>
              <a:ext uri="{FF2B5EF4-FFF2-40B4-BE49-F238E27FC236}">
                <a16:creationId xmlns:a16="http://schemas.microsoft.com/office/drawing/2014/main" id="{7EFF4A00-104D-FA44-36E8-72B47327DEA7}"/>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6" name="Espace réservé du pied de page 4">
            <a:extLst>
              <a:ext uri="{FF2B5EF4-FFF2-40B4-BE49-F238E27FC236}">
                <a16:creationId xmlns:a16="http://schemas.microsoft.com/office/drawing/2014/main" id="{A6B463DC-5226-3156-494B-4A512ACA48D5}"/>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E58EB97D-69A1-78FC-DAFA-941D1C238CAD}"/>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0" name="Image 9">
            <a:extLst>
              <a:ext uri="{FF2B5EF4-FFF2-40B4-BE49-F238E27FC236}">
                <a16:creationId xmlns:a16="http://schemas.microsoft.com/office/drawing/2014/main" id="{8364533E-99D4-062A-42BC-FA195164955E}"/>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238811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 2">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791723-EE92-5E60-C952-8C6CED20B632}"/>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4"/>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36871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59230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a:extLst>
              <a:ext uri="{FF2B5EF4-FFF2-40B4-BE49-F238E27FC236}">
                <a16:creationId xmlns:a16="http://schemas.microsoft.com/office/drawing/2014/main" id="{C4430775-0EAF-7D61-36C2-8DB03053119C}"/>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10" name="Espace réservé de la date 3">
            <a:extLst>
              <a:ext uri="{FF2B5EF4-FFF2-40B4-BE49-F238E27FC236}">
                <a16:creationId xmlns:a16="http://schemas.microsoft.com/office/drawing/2014/main" id="{48B6D5E7-BA4F-A7A2-6E21-C30F8BF249CB}"/>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10/20/2025</a:t>
            </a:fld>
            <a:endParaRPr lang="en-US"/>
          </a:p>
        </p:txBody>
      </p:sp>
      <p:sp>
        <p:nvSpPr>
          <p:cNvPr id="11" name="Espace réservé du pied de page 4">
            <a:extLst>
              <a:ext uri="{FF2B5EF4-FFF2-40B4-BE49-F238E27FC236}">
                <a16:creationId xmlns:a16="http://schemas.microsoft.com/office/drawing/2014/main" id="{3A713A6C-CBF3-A454-B64E-71DC2046C46F}"/>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9D18244C-3667-4D59-F030-D09B06D74C32}"/>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040069F5-28D4-8998-5083-A662B0B56C4A}"/>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413350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 3">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791723-EE92-5E60-C952-8C6CED20B632}"/>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4"/>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182736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p:bg>
      <p:bgPr>
        <a:solidFill>
          <a:schemeClr val="accent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3300" y="2165456"/>
            <a:ext cx="2157400" cy="812589"/>
          </a:xfrm>
          <a:prstGeom prst="rect">
            <a:avLst/>
          </a:prstGeom>
        </p:spPr>
      </p:pic>
    </p:spTree>
    <p:extLst>
      <p:ext uri="{BB962C8B-B14F-4D97-AF65-F5344CB8AC3E}">
        <p14:creationId xmlns:p14="http://schemas.microsoft.com/office/powerpoint/2010/main" val="3119015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BFD5D93-4ABF-39DC-1DB7-95366ECEC5E5}"/>
              </a:ext>
            </a:extLst>
          </p:cNvPr>
          <p:cNvSpPr>
            <a:spLocks noGrp="1"/>
          </p:cNvSpPr>
          <p:nvPr>
            <p:ph idx="1"/>
          </p:nvPr>
        </p:nvSpPr>
        <p:spPr>
          <a:xfrm>
            <a:off x="4031925" y="411451"/>
            <a:ext cx="4320600" cy="37805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540075"/>
          </a:xfrm>
        </p:spPr>
        <p:txBody>
          <a:bodyPr rIns="0" bIns="0"/>
          <a:lstStyle>
            <a:lvl1pPr marL="0" indent="0">
              <a:buNone/>
              <a:defRPr sz="1050" b="0" i="0">
                <a:solidFill>
                  <a:schemeClr val="bg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userDrawn="1"/>
        </p:nvCxnSpPr>
        <p:spPr>
          <a:xfrm>
            <a:off x="791475" y="354388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Espace réservé de la date 3">
            <a:extLst>
              <a:ext uri="{FF2B5EF4-FFF2-40B4-BE49-F238E27FC236}">
                <a16:creationId xmlns:a16="http://schemas.microsoft.com/office/drawing/2014/main" id="{577E65B6-9B0E-B9F5-FB4D-2E232CF4A47F}"/>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6" name="Espace réservé du pied de page 4">
            <a:extLst>
              <a:ext uri="{FF2B5EF4-FFF2-40B4-BE49-F238E27FC236}">
                <a16:creationId xmlns:a16="http://schemas.microsoft.com/office/drawing/2014/main" id="{33730865-F86B-04D0-5679-D6FE1494921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06AF0A89-D640-3E21-E292-124B74EB92DB}"/>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8" name="Image 7">
            <a:extLst>
              <a:ext uri="{FF2B5EF4-FFF2-40B4-BE49-F238E27FC236}">
                <a16:creationId xmlns:a16="http://schemas.microsoft.com/office/drawing/2014/main" id="{77799088-4877-63E1-F7AA-E6669A1ED84D}"/>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773207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432060"/>
          </a:xfrm>
        </p:spPr>
        <p:txBody>
          <a:bodyPr rIns="0" bIns="0" anchor="b"/>
          <a:lstStyle>
            <a:lvl1pPr marL="0" indent="0">
              <a:buNone/>
              <a:defRPr sz="1050" b="0" i="0">
                <a:solidFill>
                  <a:schemeClr val="bg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userDrawn="1"/>
        </p:nvCxnSpPr>
        <p:spPr>
          <a:xfrm>
            <a:off x="791475" y="419197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4031457" y="0"/>
            <a:ext cx="5112544" cy="4191975"/>
          </a:xfrm>
        </p:spPr>
        <p:txBody>
          <a:bodyPr/>
          <a:lstStyle>
            <a:lvl1pPr marL="0" indent="0">
              <a:buNone/>
              <a:defRPr>
                <a:solidFill>
                  <a:schemeClr val="bg1"/>
                </a:solidFill>
              </a:defRPr>
            </a:lvl1pPr>
          </a:lstStyle>
          <a:p>
            <a:r>
              <a:rPr lang="fr-FR"/>
              <a:t>Cliquez sur l'icône pour ajouter une image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406057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9144000" cy="4570028"/>
          </a:xfrm>
        </p:spPr>
        <p:txBody>
          <a:bodyPr anchor="ctr"/>
          <a:lstStyle>
            <a:lvl1pPr marL="0" indent="0" algn="ctr">
              <a:buNone/>
              <a:defRPr>
                <a:solidFill>
                  <a:schemeClr val="bg1"/>
                </a:solidFill>
              </a:defRPr>
            </a:lvl1pPr>
          </a:lstStyle>
          <a:p>
            <a:r>
              <a:rPr lang="fr-FR"/>
              <a:t>Cliquez sur l'icône pour ajouter une image</a:t>
            </a:r>
          </a:p>
        </p:txBody>
      </p:sp>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7183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 2">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3491849" cy="4570028"/>
          </a:xfrm>
        </p:spPr>
        <p:txBody>
          <a:bodyPr anchor="ctr"/>
          <a:lstStyle>
            <a:lvl1pPr marL="0" indent="0" algn="ctr">
              <a:buNone/>
              <a:defRPr>
                <a:solidFill>
                  <a:schemeClr val="bg1"/>
                </a:solidFill>
              </a:defRPr>
            </a:lvl1pPr>
          </a:lstStyle>
          <a:p>
            <a:r>
              <a:rPr lang="fr-FR"/>
              <a:t>Cliquez sur l'icône pour ajouter une image</a:t>
            </a:r>
          </a:p>
        </p:txBody>
      </p:sp>
      <p:sp>
        <p:nvSpPr>
          <p:cNvPr id="3" name="Espace réservé pour une image  2">
            <a:extLst>
              <a:ext uri="{FF2B5EF4-FFF2-40B4-BE49-F238E27FC236}">
                <a16:creationId xmlns:a16="http://schemas.microsoft.com/office/drawing/2014/main" id="{56EDE906-40EC-FEE3-2011-B883B0F4D10A}"/>
              </a:ext>
            </a:extLst>
          </p:cNvPr>
          <p:cNvSpPr>
            <a:spLocks noGrp="1"/>
          </p:cNvSpPr>
          <p:nvPr>
            <p:ph type="pic" sz="quarter" idx="14"/>
          </p:nvPr>
        </p:nvSpPr>
        <p:spPr>
          <a:xfrm>
            <a:off x="3491851" y="0"/>
            <a:ext cx="5652150" cy="4570028"/>
          </a:xfrm>
        </p:spPr>
        <p:txBody>
          <a:bodyPr anchor="ctr"/>
          <a:lstStyle>
            <a:lvl1pPr marL="0" indent="0" algn="ctr">
              <a:buNone/>
              <a:defRPr>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2948872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merciement">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7ECED-3A6A-631E-8BEA-863D824CB3F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02507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merciement">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7ECED-3A6A-631E-8BEA-863D824CB3F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40524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 3">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59230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a:extLst>
              <a:ext uri="{FF2B5EF4-FFF2-40B4-BE49-F238E27FC236}">
                <a16:creationId xmlns:a16="http://schemas.microsoft.com/office/drawing/2014/main" id="{C4430775-0EAF-7D61-36C2-8DB03053119C}"/>
              </a:ext>
            </a:extLst>
          </p:cNvPr>
          <p:cNvPicPr>
            <a:picLocks noChangeAspect="1"/>
          </p:cNvPicPr>
          <p:nvPr/>
        </p:nvPicPr>
        <p:blipFill>
          <a:blip r:embed="rId2">
            <a:alphaModFix/>
          </a:blip>
          <a:stretch>
            <a:fillRect/>
          </a:stretch>
        </p:blipFill>
        <p:spPr>
          <a:xfrm>
            <a:off x="5427000" y="-128625"/>
            <a:ext cx="4520397" cy="6438938"/>
          </a:xfrm>
          <a:prstGeom prst="rect">
            <a:avLst/>
          </a:prstGeom>
        </p:spPr>
      </p:pic>
      <p:sp>
        <p:nvSpPr>
          <p:cNvPr id="10" name="Espace réservé de la date 3">
            <a:extLst>
              <a:ext uri="{FF2B5EF4-FFF2-40B4-BE49-F238E27FC236}">
                <a16:creationId xmlns:a16="http://schemas.microsoft.com/office/drawing/2014/main" id="{48B6D5E7-BA4F-A7A2-6E21-C30F8BF249CB}"/>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10/20/2025</a:t>
            </a:fld>
            <a:endParaRPr lang="en-US"/>
          </a:p>
        </p:txBody>
      </p:sp>
      <p:sp>
        <p:nvSpPr>
          <p:cNvPr id="11" name="Espace réservé du pied de page 4">
            <a:extLst>
              <a:ext uri="{FF2B5EF4-FFF2-40B4-BE49-F238E27FC236}">
                <a16:creationId xmlns:a16="http://schemas.microsoft.com/office/drawing/2014/main" id="{3A713A6C-CBF3-A454-B64E-71DC2046C46F}"/>
              </a:ext>
            </a:extLst>
          </p:cNvPr>
          <p:cNvSpPr>
            <a:spLocks noGrp="1"/>
          </p:cNvSpPr>
          <p:nvPr>
            <p:ph type="ftr" sz="quarter" idx="11"/>
          </p:nvPr>
        </p:nvSpPr>
        <p:spPr>
          <a:xfrm>
            <a:off x="3491850" y="4732050"/>
            <a:ext cx="2160300" cy="216030"/>
          </a:xfrm>
          <a:prstGeom prst="rect">
            <a:avLst/>
          </a:prstGeom>
        </p:spPr>
        <p:txBody>
          <a:bodyPr anchor="t"/>
          <a:lstStyle>
            <a:lvl1pPr>
              <a:defRPr>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9D18244C-3667-4D59-F030-D09B06D74C32}"/>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040069F5-28D4-8998-5083-A662B0B56C4A}"/>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993283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 5">
    <p:bg>
      <p:bgPr>
        <a:solidFill>
          <a:schemeClr val="bg1"/>
        </a:solidFill>
        <a:effectLst/>
      </p:bgPr>
    </p:bg>
    <p:spTree>
      <p:nvGrpSpPr>
        <p:cNvPr id="1" name=""/>
        <p:cNvGrpSpPr/>
        <p:nvPr/>
      </p:nvGrpSpPr>
      <p:grpSpPr>
        <a:xfrm>
          <a:off x="0" y="0"/>
          <a:ext cx="0" cy="0"/>
          <a:chOff x="0" y="0"/>
          <a:chExt cx="0" cy="0"/>
        </a:xfrm>
      </p:grpSpPr>
      <p:sp>
        <p:nvSpPr>
          <p:cNvPr id="13" name="Espace réservé du contenu 9">
            <a:extLst>
              <a:ext uri="{FF2B5EF4-FFF2-40B4-BE49-F238E27FC236}">
                <a16:creationId xmlns:a16="http://schemas.microsoft.com/office/drawing/2014/main" id="{A0260FB4-F1FC-3DAB-4275-00E1294F76E5}"/>
              </a:ext>
            </a:extLst>
          </p:cNvPr>
          <p:cNvSpPr>
            <a:spLocks noGrp="1"/>
          </p:cNvSpPr>
          <p:nvPr>
            <p:ph sz="quarter" idx="13"/>
          </p:nvPr>
        </p:nvSpPr>
        <p:spPr>
          <a:xfrm>
            <a:off x="5652150" y="0"/>
            <a:ext cx="3491850" cy="5143500"/>
          </a:xfrm>
        </p:spPr>
        <p:txBody>
          <a:bodyPr/>
          <a:lstStyle>
            <a:lvl1pPr marL="0" indent="0">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320600"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320600" cy="2160300"/>
          </a:xfrm>
        </p:spPr>
        <p:txBody>
          <a:bodyPr anchor="t"/>
          <a:lstStyle>
            <a:lvl1pPr marL="0" indent="0" algn="l">
              <a:buNone/>
              <a:defRPr sz="1200" b="0" i="0">
                <a:solidFill>
                  <a:schemeClr val="tx1"/>
                </a:solidFill>
                <a:latin typeface="Suisse Int'l" panose="020B0804000000000000"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tx1"/>
                </a:solidFill>
              </a:defRPr>
            </a:lvl1pPr>
          </a:lstStyle>
          <a:p>
            <a:fld id="{241EB5C9-1307-BA42-ABA2-0BC069CD8E7F}" type="datetimeFigureOut">
              <a:rPr lang="en-US" smtClean="0"/>
              <a:t>10/20/2025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1620225" cy="216030"/>
          </a:xfrm>
          <a:prstGeom prst="rect">
            <a:avLst/>
          </a:prstGeom>
        </p:spPr>
        <p:txBody>
          <a:bodyPr/>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C2C7BBEE-105C-53F7-7A0E-CEAB6637241E}"/>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08321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 6">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39C7317-FFE7-8B2B-F46A-D977B8D83DDF}"/>
              </a:ext>
            </a:extLst>
          </p:cNvPr>
          <p:cNvPicPr>
            <a:picLocks noChangeAspect="1"/>
          </p:cNvPicPr>
          <p:nvPr/>
        </p:nvPicPr>
        <p:blipFill>
          <a:blip r:embed="rId2">
            <a:alphaModFix amt="10000"/>
          </a:blip>
          <a:stretch>
            <a:fillRect/>
          </a:stretch>
        </p:blipFill>
        <p:spPr>
          <a:xfrm>
            <a:off x="251400" y="195420"/>
            <a:ext cx="8641200" cy="3502544"/>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10/20/2025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74C2B724-FB5B-F267-87C7-EDC38C149C22}"/>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816909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section">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B2DA534-9954-1068-409E-3EC612557C78}"/>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3491850" y="411450"/>
            <a:ext cx="4860675" cy="2160300"/>
          </a:xfrm>
          <a:prstGeom prst="rect">
            <a:avLst/>
          </a:prstGeom>
        </p:spPr>
        <p:txBody>
          <a:bodyPr lIns="0" tIns="0" rIns="0" bIns="0" anchor="t" anchorCtr="0">
            <a:noAutofit/>
          </a:bodyPr>
          <a:lstStyle>
            <a:lvl1pPr>
              <a:defRPr sz="4500">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3491850" y="3111825"/>
            <a:ext cx="4860675" cy="1080150"/>
          </a:xfrm>
        </p:spPr>
        <p:txBody>
          <a:bodyPr/>
          <a:lstStyle>
            <a:lvl1pPr marL="0" indent="0">
              <a:buNone/>
              <a:defRPr sz="1500" b="0" i="0">
                <a:solidFill>
                  <a:schemeClr val="tx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1871625" y="4732050"/>
            <a:ext cx="1080150" cy="216030"/>
          </a:xfrm>
          <a:prstGeom prst="rect">
            <a:avLst/>
          </a:prstGeom>
        </p:spPr>
        <p:txBody>
          <a:bodyPr/>
          <a:lstStyle>
            <a:lvl1pPr>
              <a:defRPr>
                <a:solidFill>
                  <a:schemeClr val="tx1"/>
                </a:solidFill>
              </a:defRPr>
            </a:lvl1pPr>
          </a:lstStyle>
          <a:p>
            <a:fld id="{241EB5C9-1307-BA42-ABA2-0BC069CD8E7F}" type="datetimeFigureOut">
              <a:rPr lang="en-US" smtClean="0"/>
              <a:t>10/20/2025</a:t>
            </a:fld>
            <a:endParaRPr lang="en-US"/>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3491850" y="4732050"/>
            <a:ext cx="3780525" cy="216030"/>
          </a:xfrm>
          <a:prstGeom prst="rect">
            <a:avLst/>
          </a:prstGeom>
        </p:spPr>
        <p:txBody>
          <a:bodyPr/>
          <a:lstStyle>
            <a:lvl1pPr>
              <a:defRPr>
                <a:solidFill>
                  <a:schemeClr val="tx1"/>
                </a:solidFill>
              </a:defRPr>
            </a:lvl1pPr>
          </a:lstStyle>
          <a:p>
            <a:endParaRPr lang="en-US"/>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tx1"/>
                </a:solidFill>
              </a:defRPr>
            </a:lvl1pPr>
          </a:lstStyle>
          <a:p>
            <a:fld id="{C5EF2332-01BF-834F-8236-50238282D533}" type="slidenum">
              <a:rPr lang="en-US" smtClean="0"/>
              <a:t>‹N°›</a:t>
            </a:fld>
            <a:endParaRPr lang="en-US"/>
          </a:p>
        </p:txBody>
      </p:sp>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791766" y="411957"/>
            <a:ext cx="2159794" cy="2159794"/>
          </a:xfrm>
        </p:spPr>
        <p:txBody>
          <a:bodyPr rIns="0" bIns="0"/>
          <a:lstStyle>
            <a:lvl1pPr marL="0" indent="0">
              <a:buNone/>
              <a:defRPr sz="11250" b="1" i="0">
                <a:solidFill>
                  <a:schemeClr val="accent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p:nvCxnSpPr>
        <p:spPr>
          <a:xfrm>
            <a:off x="791475" y="3111825"/>
            <a:ext cx="2160300"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791766" y="3219840"/>
            <a:ext cx="2159794" cy="432276"/>
          </a:xfrm>
        </p:spPr>
        <p:txBody>
          <a:bodyPr rIns="0" bIns="0"/>
          <a:lstStyle>
            <a:lvl1pPr marL="0" indent="0">
              <a:buNone/>
              <a:defRPr sz="1050" b="0" i="0">
                <a:solidFill>
                  <a:schemeClr val="tx1"/>
                </a:solidFill>
                <a:latin typeface="Suisse Int'l" panose="020B0804000000000000" pitchFamily="34" charset="77"/>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54A73C65-5DD6-D8B7-8800-6C13B6B37C62}"/>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86218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section - 2">
    <p:bg>
      <p:bgPr>
        <a:solidFill>
          <a:schemeClr val="bg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C93AD91-5BB9-10F1-FFB4-F2F741E2336E}"/>
              </a:ext>
            </a:extLst>
          </p:cNvPr>
          <p:cNvSpPr>
            <a:spLocks noGrp="1"/>
          </p:cNvSpPr>
          <p:nvPr>
            <p:ph sz="quarter" idx="15"/>
          </p:nvPr>
        </p:nvSpPr>
        <p:spPr>
          <a:xfrm>
            <a:off x="0" y="0"/>
            <a:ext cx="2951560" cy="5143500"/>
          </a:xfrm>
        </p:spPr>
        <p:txBody>
          <a:bodyPr/>
          <a:lstStyle>
            <a:lvl1pPr marL="0" indent="0">
              <a:buNone/>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5652150" y="411450"/>
            <a:ext cx="3240450" cy="2160300"/>
          </a:xfrm>
          <a:prstGeom prst="rect">
            <a:avLst/>
          </a:prstGeom>
        </p:spPr>
        <p:txBody>
          <a:bodyPr lIns="0" tIns="0" rIns="0" bIns="0" anchor="t" anchorCtr="0">
            <a:noAutofit/>
          </a:bodyPr>
          <a:lstStyle>
            <a:lvl1pPr>
              <a:defRPr sz="3750">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5652150" y="3111825"/>
            <a:ext cx="3240450" cy="1080150"/>
          </a:xfrm>
        </p:spPr>
        <p:txBody>
          <a:bodyPr/>
          <a:lstStyle>
            <a:lvl1pPr marL="0" indent="0">
              <a:buNone/>
              <a:defRPr sz="1500" b="0" i="0">
                <a:solidFill>
                  <a:schemeClr val="tx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4572000" y="4732050"/>
            <a:ext cx="540075"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5652150" y="4732050"/>
            <a:ext cx="1620225" cy="216030"/>
          </a:xfrm>
          <a:prstGeom prst="rect">
            <a:avLst/>
          </a:prstGeom>
        </p:spPr>
        <p:txBody>
          <a:bodyPr/>
          <a:lstStyle>
            <a:lvl1pPr>
              <a:defRPr sz="600">
                <a:solidFill>
                  <a:schemeClr val="tx1"/>
                </a:solidFill>
              </a:defRPr>
            </a:lvl1pPr>
          </a:lstStyle>
          <a:p>
            <a:endParaRPr lang="en-US"/>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3491851" y="411957"/>
            <a:ext cx="1620225" cy="2159794"/>
          </a:xfrm>
        </p:spPr>
        <p:txBody>
          <a:bodyPr rIns="0" bIns="0"/>
          <a:lstStyle>
            <a:lvl1pPr marL="0" indent="0">
              <a:buNone/>
              <a:defRPr sz="7500" b="1" i="0">
                <a:solidFill>
                  <a:schemeClr val="accent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p:nvCxnSpPr>
        <p:spPr>
          <a:xfrm>
            <a:off x="3491559" y="3111825"/>
            <a:ext cx="162051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3491851" y="3219840"/>
            <a:ext cx="1620225" cy="972135"/>
          </a:xfrm>
        </p:spPr>
        <p:txBody>
          <a:bodyPr rIns="0" bIns="0"/>
          <a:lstStyle>
            <a:lvl1pPr marL="0" indent="0">
              <a:buNone/>
              <a:defRPr sz="1050" b="0" i="0">
                <a:solidFill>
                  <a:schemeClr val="tx1"/>
                </a:solidFill>
                <a:latin typeface="Suisse Int'l" panose="020B0804000000000000" pitchFamily="34" charset="77"/>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CAB81C4A-3134-9F0A-E348-05055B6ECD7D}"/>
              </a:ext>
            </a:extLst>
          </p:cNvPr>
          <p:cNvPicPr>
            <a:picLocks noChangeAspect="1"/>
          </p:cNvPicPr>
          <p:nvPr/>
        </p:nvPicPr>
        <p:blipFill>
          <a:blip r:embed="rId2"/>
          <a:stretch>
            <a:fillRect/>
          </a:stretch>
        </p:blipFill>
        <p:spPr>
          <a:xfrm>
            <a:off x="3491850" y="4732051"/>
            <a:ext cx="540075" cy="203147"/>
          </a:xfrm>
          <a:prstGeom prst="rect">
            <a:avLst/>
          </a:prstGeom>
        </p:spPr>
      </p:pic>
    </p:spTree>
    <p:extLst>
      <p:ext uri="{BB962C8B-B14F-4D97-AF65-F5344CB8AC3E}">
        <p14:creationId xmlns:p14="http://schemas.microsoft.com/office/powerpoint/2010/main" val="115181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ACDA5D3-A1FC-105F-1452-17782075A968}"/>
              </a:ext>
            </a:extLst>
          </p:cNvPr>
          <p:cNvSpPr>
            <a:spLocks noGrp="1"/>
          </p:cNvSpPr>
          <p:nvPr>
            <p:ph type="body" idx="1"/>
          </p:nvPr>
        </p:nvSpPr>
        <p:spPr>
          <a:xfrm>
            <a:off x="791475" y="1491600"/>
            <a:ext cx="7561050" cy="3186384"/>
          </a:xfrm>
          <a:prstGeom prst="rect">
            <a:avLst/>
          </a:prstGeom>
        </p:spPr>
        <p:txBody>
          <a:bodyPr vert="horz" lIns="0" tIns="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0AA4679-9334-0B00-6CB4-BE684612EC19}"/>
              </a:ext>
            </a:extLst>
          </p:cNvPr>
          <p:cNvSpPr>
            <a:spLocks noGrp="1"/>
          </p:cNvSpPr>
          <p:nvPr>
            <p:ph type="dt" sz="half" idx="2"/>
          </p:nvPr>
        </p:nvSpPr>
        <p:spPr>
          <a:xfrm>
            <a:off x="791475" y="4732050"/>
            <a:ext cx="1080150" cy="216030"/>
          </a:xfrm>
          <a:prstGeom prst="rect">
            <a:avLst/>
          </a:prstGeom>
        </p:spPr>
        <p:txBody>
          <a:bodyPr vert="horz" lIns="0" tIns="0" rIns="0" bIns="0" rtlCol="0" anchor="t"/>
          <a:lstStyle>
            <a:lvl1pPr algn="l">
              <a:defRPr sz="600" b="0" i="0">
                <a:solidFill>
                  <a:schemeClr val="tx1"/>
                </a:solidFill>
                <a:latin typeface="Suisse Int'l" panose="020B0804000000000000" pitchFamily="34" charset="77"/>
              </a:defRPr>
            </a:lvl1pPr>
          </a:lstStyle>
          <a:p>
            <a:fld id="{241EB5C9-1307-BA42-ABA2-0BC069CD8E7F}" type="datetimeFigureOut">
              <a:rPr lang="en-US" smtClean="0"/>
              <a:t>10/20/2025</a:t>
            </a:fld>
            <a:endParaRPr lang="en-US"/>
          </a:p>
        </p:txBody>
      </p:sp>
      <p:sp>
        <p:nvSpPr>
          <p:cNvPr id="5" name="Espace réservé du pied de page 4">
            <a:extLst>
              <a:ext uri="{FF2B5EF4-FFF2-40B4-BE49-F238E27FC236}">
                <a16:creationId xmlns:a16="http://schemas.microsoft.com/office/drawing/2014/main" id="{DD2E873C-50BB-0C28-28DF-50D589846B67}"/>
              </a:ext>
            </a:extLst>
          </p:cNvPr>
          <p:cNvSpPr>
            <a:spLocks noGrp="1"/>
          </p:cNvSpPr>
          <p:nvPr>
            <p:ph type="ftr" sz="quarter" idx="3"/>
          </p:nvPr>
        </p:nvSpPr>
        <p:spPr>
          <a:xfrm>
            <a:off x="2951775" y="4732050"/>
            <a:ext cx="2700375" cy="216030"/>
          </a:xfrm>
          <a:prstGeom prst="rect">
            <a:avLst/>
          </a:prstGeom>
        </p:spPr>
        <p:txBody>
          <a:bodyPr vert="horz" lIns="0" tIns="0" rIns="0" bIns="0" rtlCol="0" anchor="t"/>
          <a:lstStyle>
            <a:lvl1pPr algn="l">
              <a:defRPr sz="600" b="0" i="0">
                <a:solidFill>
                  <a:schemeClr val="tx1"/>
                </a:solidFill>
                <a:latin typeface="Suisse Int'l" panose="020B0804000000000000" pitchFamily="34" charset="77"/>
              </a:defRPr>
            </a:lvl1pPr>
          </a:lstStyle>
          <a:p>
            <a:endParaRPr lang="en-US"/>
          </a:p>
        </p:txBody>
      </p:sp>
      <p:sp>
        <p:nvSpPr>
          <p:cNvPr id="6" name="Espace réservé du numéro de diapositive 5">
            <a:extLst>
              <a:ext uri="{FF2B5EF4-FFF2-40B4-BE49-F238E27FC236}">
                <a16:creationId xmlns:a16="http://schemas.microsoft.com/office/drawing/2014/main" id="{4D16525E-6DFC-07DA-9195-736CC551B40F}"/>
              </a:ext>
            </a:extLst>
          </p:cNvPr>
          <p:cNvSpPr>
            <a:spLocks noGrp="1"/>
          </p:cNvSpPr>
          <p:nvPr>
            <p:ph type="sldNum" sz="quarter" idx="4"/>
          </p:nvPr>
        </p:nvSpPr>
        <p:spPr>
          <a:xfrm>
            <a:off x="7812450" y="4732050"/>
            <a:ext cx="540075" cy="216030"/>
          </a:xfrm>
          <a:prstGeom prst="rect">
            <a:avLst/>
          </a:prstGeom>
        </p:spPr>
        <p:txBody>
          <a:bodyPr vert="horz" lIns="0" tIns="0" rIns="0" bIns="0" rtlCol="0" anchor="t"/>
          <a:lstStyle>
            <a:lvl1pPr algn="r">
              <a:defRPr sz="600" b="0" i="0">
                <a:solidFill>
                  <a:schemeClr val="tx1"/>
                </a:solidFill>
                <a:latin typeface="Suisse Int'l" panose="020B0804000000000000" pitchFamily="34" charset="77"/>
              </a:defRPr>
            </a:lvl1pPr>
          </a:lstStyle>
          <a:p>
            <a:fld id="{C5EF2332-01BF-834F-8236-50238282D533}" type="slidenum">
              <a:rPr lang="en-US" smtClean="0"/>
              <a:t>‹N°›</a:t>
            </a:fld>
            <a:endParaRPr lang="en-US"/>
          </a:p>
        </p:txBody>
      </p:sp>
      <p:sp>
        <p:nvSpPr>
          <p:cNvPr id="7" name="Espace réservé du titre 6">
            <a:extLst>
              <a:ext uri="{FF2B5EF4-FFF2-40B4-BE49-F238E27FC236}">
                <a16:creationId xmlns:a16="http://schemas.microsoft.com/office/drawing/2014/main" id="{1A565A77-8E10-55D7-DBCB-61D6E6BE26C0}"/>
              </a:ext>
            </a:extLst>
          </p:cNvPr>
          <p:cNvSpPr>
            <a:spLocks noGrp="1"/>
          </p:cNvSpPr>
          <p:nvPr>
            <p:ph type="title"/>
          </p:nvPr>
        </p:nvSpPr>
        <p:spPr>
          <a:xfrm>
            <a:off x="791475" y="411450"/>
            <a:ext cx="7561050" cy="1080150"/>
          </a:xfrm>
          <a:prstGeom prst="rect">
            <a:avLst/>
          </a:prstGeom>
        </p:spPr>
        <p:txBody>
          <a:bodyPr vert="horz" lIns="91440" tIns="45720" rIns="91440" bIns="45720" rtlCol="0" anchor="t">
            <a:normAutofit/>
          </a:bodyPr>
          <a:lstStyle/>
          <a:p>
            <a:r>
              <a:rPr lang="fr-FR"/>
              <a:t>Modifiez le style du titre</a:t>
            </a:r>
          </a:p>
        </p:txBody>
      </p:sp>
    </p:spTree>
    <p:extLst>
      <p:ext uri="{BB962C8B-B14F-4D97-AF65-F5344CB8AC3E}">
        <p14:creationId xmlns:p14="http://schemas.microsoft.com/office/powerpoint/2010/main" val="1141493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685800" rtl="0" eaLnBrk="1" latinLnBrk="0" hangingPunct="1">
        <a:lnSpc>
          <a:spcPct val="90000"/>
        </a:lnSpc>
        <a:spcBef>
          <a:spcPct val="0"/>
        </a:spcBef>
        <a:buNone/>
        <a:defRPr sz="3300" b="1" i="0" kern="1200">
          <a:solidFill>
            <a:schemeClr val="tx1"/>
          </a:solidFill>
          <a:latin typeface="Suisse Int'l Semi Bold" panose="020B0804000000000000"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Suisse Int'l Semi Bold" panose="020B0804000000000000"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Suisse Int'l" panose="020B0804000000000000"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Suisse Int'l" panose="020B0804000000000000"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uisse Int'l" panose="020B0804000000000000"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uisse Int'l" panose="020B0804000000000000"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ACDA5D3-A1FC-105F-1452-17782075A968}"/>
              </a:ext>
            </a:extLst>
          </p:cNvPr>
          <p:cNvSpPr>
            <a:spLocks noGrp="1"/>
          </p:cNvSpPr>
          <p:nvPr>
            <p:ph type="body" idx="1"/>
          </p:nvPr>
        </p:nvSpPr>
        <p:spPr>
          <a:xfrm>
            <a:off x="791475" y="1491600"/>
            <a:ext cx="7561050" cy="3186384"/>
          </a:xfrm>
          <a:prstGeom prst="rect">
            <a:avLst/>
          </a:prstGeom>
        </p:spPr>
        <p:txBody>
          <a:bodyPr vert="horz" lIns="0" tIns="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0AA4679-9334-0B00-6CB4-BE684612EC19}"/>
              </a:ext>
            </a:extLst>
          </p:cNvPr>
          <p:cNvSpPr>
            <a:spLocks noGrp="1"/>
          </p:cNvSpPr>
          <p:nvPr>
            <p:ph type="dt" sz="half" idx="2"/>
          </p:nvPr>
        </p:nvSpPr>
        <p:spPr>
          <a:xfrm>
            <a:off x="791475" y="4732050"/>
            <a:ext cx="1080150" cy="411450"/>
          </a:xfrm>
          <a:prstGeom prst="rect">
            <a:avLst/>
          </a:prstGeom>
        </p:spPr>
        <p:txBody>
          <a:bodyPr vert="horz" lIns="0" tIns="0" rIns="91440" bIns="45720" rtlCol="0" anchor="t"/>
          <a:lstStyle>
            <a:lvl1pPr algn="l">
              <a:defRPr sz="600" b="0" i="0">
                <a:solidFill>
                  <a:schemeClr val="bg1"/>
                </a:solidFill>
                <a:latin typeface="Suisse Int'l" panose="020B0804000000000000" pitchFamily="34" charset="77"/>
              </a:defRPr>
            </a:lvl1pPr>
          </a:lstStyle>
          <a:p>
            <a:fld id="{DD15ADC5-1E09-274C-A248-435BAA1D6609}" type="datetime1">
              <a:rPr lang="fr-FR"/>
              <a:pPr/>
              <a:t>20/10/2025</a:t>
            </a:fld>
            <a:endParaRPr lang="fr-FR"/>
          </a:p>
        </p:txBody>
      </p:sp>
      <p:sp>
        <p:nvSpPr>
          <p:cNvPr id="5" name="Espace réservé du pied de page 4">
            <a:extLst>
              <a:ext uri="{FF2B5EF4-FFF2-40B4-BE49-F238E27FC236}">
                <a16:creationId xmlns:a16="http://schemas.microsoft.com/office/drawing/2014/main" id="{DD2E873C-50BB-0C28-28DF-50D589846B67}"/>
              </a:ext>
            </a:extLst>
          </p:cNvPr>
          <p:cNvSpPr>
            <a:spLocks noGrp="1"/>
          </p:cNvSpPr>
          <p:nvPr>
            <p:ph type="ftr" sz="quarter" idx="3"/>
          </p:nvPr>
        </p:nvSpPr>
        <p:spPr>
          <a:xfrm>
            <a:off x="2951775" y="4732050"/>
            <a:ext cx="2700375" cy="411450"/>
          </a:xfrm>
          <a:prstGeom prst="rect">
            <a:avLst/>
          </a:prstGeom>
        </p:spPr>
        <p:txBody>
          <a:bodyPr vert="horz" lIns="0" tIns="0" rIns="91440" bIns="45720" rtlCol="0" anchor="t"/>
          <a:lstStyle>
            <a:lvl1pPr algn="l">
              <a:defRPr sz="600" b="0" i="0">
                <a:solidFill>
                  <a:schemeClr val="bg1"/>
                </a:solidFill>
                <a:latin typeface="Suisse Int'l" panose="020B0804000000000000" pitchFamily="34" charset="77"/>
              </a:defRPr>
            </a:lvl1pPr>
          </a:lstStyle>
          <a:p>
            <a:endParaRPr lang="fr-FR"/>
          </a:p>
        </p:txBody>
      </p:sp>
      <p:sp>
        <p:nvSpPr>
          <p:cNvPr id="6" name="Espace réservé du numéro de diapositive 5">
            <a:extLst>
              <a:ext uri="{FF2B5EF4-FFF2-40B4-BE49-F238E27FC236}">
                <a16:creationId xmlns:a16="http://schemas.microsoft.com/office/drawing/2014/main" id="{4D16525E-6DFC-07DA-9195-736CC551B40F}"/>
              </a:ext>
            </a:extLst>
          </p:cNvPr>
          <p:cNvSpPr>
            <a:spLocks noGrp="1"/>
          </p:cNvSpPr>
          <p:nvPr>
            <p:ph type="sldNum" sz="quarter" idx="4"/>
          </p:nvPr>
        </p:nvSpPr>
        <p:spPr>
          <a:xfrm>
            <a:off x="7812450" y="4732050"/>
            <a:ext cx="540075" cy="411450"/>
          </a:xfrm>
          <a:prstGeom prst="rect">
            <a:avLst/>
          </a:prstGeom>
        </p:spPr>
        <p:txBody>
          <a:bodyPr vert="horz" lIns="91440" tIns="45720" rIns="0" bIns="45720" rtlCol="0" anchor="t"/>
          <a:lstStyle>
            <a:lvl1pPr algn="r">
              <a:defRPr sz="600" b="0" i="0">
                <a:solidFill>
                  <a:schemeClr val="bg1"/>
                </a:solidFill>
                <a:latin typeface="Suisse Int'l" panose="020B0804000000000000" pitchFamily="34" charset="77"/>
              </a:defRPr>
            </a:lvl1pPr>
          </a:lstStyle>
          <a:p>
            <a:fld id="{E6CAD5E5-E0F3-D04B-B195-3CA9E05C04F3}" type="slidenum">
              <a:rPr lang="fr-FR"/>
              <a:pPr/>
              <a:t>‹N°›</a:t>
            </a:fld>
            <a:endParaRPr lang="fr-FR"/>
          </a:p>
        </p:txBody>
      </p:sp>
      <p:sp>
        <p:nvSpPr>
          <p:cNvPr id="7" name="Espace réservé du titre 6">
            <a:extLst>
              <a:ext uri="{FF2B5EF4-FFF2-40B4-BE49-F238E27FC236}">
                <a16:creationId xmlns:a16="http://schemas.microsoft.com/office/drawing/2014/main" id="{1A565A77-8E10-55D7-DBCB-61D6E6BE26C0}"/>
              </a:ext>
            </a:extLst>
          </p:cNvPr>
          <p:cNvSpPr>
            <a:spLocks noGrp="1"/>
          </p:cNvSpPr>
          <p:nvPr>
            <p:ph type="title"/>
          </p:nvPr>
        </p:nvSpPr>
        <p:spPr>
          <a:xfrm>
            <a:off x="791475" y="411450"/>
            <a:ext cx="7561050" cy="1080150"/>
          </a:xfrm>
          <a:prstGeom prst="rect">
            <a:avLst/>
          </a:prstGeom>
        </p:spPr>
        <p:txBody>
          <a:bodyPr vert="horz" lIns="91440" tIns="45720" rIns="91440" bIns="45720" rtlCol="0" anchor="t">
            <a:normAutofit/>
          </a:bodyPr>
          <a:lstStyle/>
          <a:p>
            <a:r>
              <a:rPr lang="fr-FR"/>
              <a:t>Modifiez le style du titre</a:t>
            </a:r>
          </a:p>
        </p:txBody>
      </p:sp>
    </p:spTree>
    <p:extLst>
      <p:ext uri="{BB962C8B-B14F-4D97-AF65-F5344CB8AC3E}">
        <p14:creationId xmlns:p14="http://schemas.microsoft.com/office/powerpoint/2010/main" val="40231722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p:txStyles>
    <p:titleStyle>
      <a:lvl1pPr algn="l" defTabSz="685800" rtl="0" eaLnBrk="1" latinLnBrk="0" hangingPunct="1">
        <a:lnSpc>
          <a:spcPct val="90000"/>
        </a:lnSpc>
        <a:spcBef>
          <a:spcPct val="0"/>
        </a:spcBef>
        <a:buNone/>
        <a:defRPr sz="3300" b="1" i="0" kern="1200">
          <a:solidFill>
            <a:schemeClr val="bg1"/>
          </a:solidFill>
          <a:latin typeface="Suisse Int'l Semi Bold" panose="020B0804000000000000"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bg1"/>
          </a:solidFill>
          <a:latin typeface="Suisse Int'l Semi Bold" panose="020B0804000000000000"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Suisse Int'l" panose="020B0804000000000000"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Suisse Int'l" panose="020B0804000000000000"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Suisse Int'l" panose="020B0804000000000000"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Suisse Int'l" panose="020B0804000000000000"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lvl="0" indent="0">
              <a:buNone/>
            </a:pPr>
            <a:r>
              <a:t>Session 4: Macro to Value - Linking the Economy to Firm Decisions</a:t>
            </a:r>
          </a:p>
        </p:txBody>
      </p:sp>
      <p:sp>
        <p:nvSpPr>
          <p:cNvPr id="3" name="Subtitle 2"/>
          <p:cNvSpPr>
            <a:spLocks noGrp="1"/>
          </p:cNvSpPr>
          <p:nvPr>
            <p:ph type="subTitle" idx="1"/>
          </p:nvPr>
        </p:nvSpPr>
        <p:spPr/>
        <p:txBody>
          <a:bodyPr/>
          <a:lstStyle/>
          <a:p>
            <a:pPr marL="0" lvl="0" indent="0">
              <a:buNone/>
            </a:pPr>
            <a:br/>
            <a:br/>
            <a:r>
              <a:t>Nima Fazeli</a:t>
            </a:r>
          </a:p>
        </p:txBody>
      </p:sp>
      <p:sp>
        <p:nvSpPr>
          <p:cNvPr id="4" name="Date Placeholder 3"/>
          <p:cNvSpPr>
            <a:spLocks noGrp="1"/>
          </p:cNvSpPr>
          <p:nvPr>
            <p:ph type="dt" sz="half" idx="4294967295"/>
          </p:nvPr>
        </p:nvSpPr>
        <p:spPr>
          <a:xfrm>
            <a:off x="0" y="4767263"/>
            <a:ext cx="2133600" cy="274637"/>
          </a:xfrm>
        </p:spPr>
        <p:txBody>
          <a:bodyPr/>
          <a:lstStyle/>
          <a:p>
            <a:pPr marL="0" lvl="0" indent="0">
              <a:buNone/>
            </a:pPr>
            <a:r>
              <a:t>Fall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3. The Tax Channel: Inflation's Hidden Bite</a:t>
            </a:r>
          </a:p>
        </p:txBody>
      </p:sp>
      <p:sp>
        <p:nvSpPr>
          <p:cNvPr id="3" name="Content Placeholder 2"/>
          <p:cNvSpPr>
            <a:spLocks noGrp="1"/>
          </p:cNvSpPr>
          <p:nvPr>
            <p:ph idx="1"/>
          </p:nvPr>
        </p:nvSpPr>
        <p:spPr/>
        <p:txBody>
          <a:bodyPr/>
          <a:lstStyle/>
          <a:p>
            <a:pPr marL="0" lvl="0" indent="0">
              <a:buNone/>
            </a:pPr>
            <a:r>
              <a:t>Inflation can increase a firm's tax bill even if its real profitability hasn't changed. This is a crucial, often overlooked, impact.</a:t>
            </a:r>
          </a:p>
          <a:p>
            <a:pPr lvl="0"/>
            <a:r>
              <a:rPr b="1"/>
              <a:t>Depreciation Tax Shield:</a:t>
            </a:r>
            <a:r>
              <a:t> Depreciation is based on the </a:t>
            </a:r>
            <a:r>
              <a:rPr b="1"/>
              <a:t>historical cost</a:t>
            </a:r>
            <a:r>
              <a:t> of assets. In an inflationary environment, the real value of that tax deduction shrinks over time. The cost to replace the asset in the future will be much higher, but your tax benefit is fixed.</a:t>
            </a:r>
          </a:p>
          <a:p>
            <a:pPr lvl="0"/>
            <a:r>
              <a:rPr b="1"/>
              <a:t>Inventory valuation (FIFO vs. LIFO):</a:t>
            </a:r>
            <a:r>
              <a:t> With First-In, First-Out (FIFO) accounting, during a period of rising prices, you sell your "cheaper" older inventory, creating higher accounting profit (and a higher tax bill) than is economically real. This is a "phantom profit."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4. The Investment Channel (CapEx &amp; NWC)</a:t>
            </a:r>
          </a:p>
        </p:txBody>
      </p:sp>
      <p:sp>
        <p:nvSpPr>
          <p:cNvPr id="3" name="Content Placeholder 2"/>
          <p:cNvSpPr>
            <a:spLocks noGrp="1"/>
          </p:cNvSpPr>
          <p:nvPr>
            <p:ph idx="1"/>
          </p:nvPr>
        </p:nvSpPr>
        <p:spPr/>
        <p:txBody>
          <a:bodyPr/>
          <a:lstStyle/>
          <a:p>
            <a:pPr lvl="0"/>
            <a:r>
              <a:rPr b="1"/>
              <a:t>Net Working Capital (ΔNWC):</a:t>
            </a:r>
            <a:r>
              <a:t> Growth requires more working capital. As your revenues (driven by Y and π) grow, you need to fund more inventory and receivables. This is a cash </a:t>
            </a:r>
            <a:r>
              <a:rPr b="1"/>
              <a:t>outflow</a:t>
            </a:r>
            <a:r>
              <a:t> that reduces FCF. High inflation can dramatically inflate the amount of cash tied up in NWC.</a:t>
            </a:r>
          </a:p>
          <a:p>
            <a:pPr lvl="0"/>
            <a:r>
              <a:rPr b="1"/>
              <a:t>Capital Expenditures (CapEx):</a:t>
            </a:r>
            <a:r>
              <a:t> To grow, firms must invest. The decision to invest depends on the expected demand (Y) and the cost of funding that investment (r). Even if a firm just maintains its capital stock, inflation means the nominal cost of replacing old equipment (CapEx) will be higher each year.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3: The Risk Channel (The Denominator)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How Macro Drives the Discount Rate (WACC)</a:t>
            </a:r>
          </a:p>
        </p:txBody>
      </p:sp>
      <p:graphicFrame>
        <p:nvGraphicFramePr>
          <p:cNvPr id="6" name="Content Placeholder 5"/>
          <p:cNvGraphicFramePr>
            <a:graphicFrameLocks noGrp="1"/>
          </p:cNvGraphicFramePr>
          <p:nvPr>
            <p:ph idx="1"/>
          </p:nvPr>
        </p:nvGraphicFramePr>
        <p:xfrm>
          <a:off x="3568700" y="203200"/>
          <a:ext cx="5105400" cy="4381500"/>
        </p:xfrm>
        <a:graphic>
          <a:graphicData uri="http://schemas.openxmlformats.org/drawingml/2006/table">
            <a:tbl>
              <a:tblPr firstRow="1" bandRow="1">
                <a:tableStyleId>{5C22544A-7EE6-4342-B048-85BDC9FD1C3A}</a:tableStyleId>
              </a:tblPr>
              <a:tblGrid>
                <a:gridCol w="1270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tblGrid>
              <a:tr h="0">
                <a:tc>
                  <a:txBody>
                    <a:bodyPr/>
                    <a:lstStyle/>
                    <a:p>
                      <a:pPr marL="0" lvl="0" indent="0">
                        <a:buNone/>
                      </a:pPr>
                      <a:r>
                        <a:t>WACC Input</a:t>
                      </a:r>
                    </a:p>
                  </a:txBody>
                  <a:tcPr/>
                </a:tc>
                <a:tc>
                  <a:txBody>
                    <a:bodyPr/>
                    <a:lstStyle/>
                    <a:p>
                      <a:pPr marL="0" lvl="0" indent="0">
                        <a:buNone/>
                      </a:pPr>
                      <a:r>
                        <a:t>Formula (CAPM)</a:t>
                      </a:r>
                    </a:p>
                  </a:txBody>
                  <a:tcPr/>
                </a:tc>
                <a:tc>
                  <a:txBody>
                    <a:bodyPr/>
                    <a:lstStyle/>
                    <a:p>
                      <a:pPr marL="0" lvl="0" indent="0">
                        <a:buNone/>
                      </a:pPr>
                      <a:r>
                        <a:t>Comes From…</a:t>
                      </a:r>
                    </a:p>
                  </a:txBody>
                  <a:tcPr/>
                </a:tc>
                <a:tc>
                  <a:txBody>
                    <a:bodyPr/>
                    <a:lstStyle/>
                    <a:p>
                      <a:pPr marL="0" lvl="0" indent="0">
                        <a:buNone/>
                      </a:pPr>
                      <a:r>
                        <a:rPr b="1"/>
                        <a:t>Direct Macro Link</a:t>
                      </a:r>
                    </a:p>
                  </a:txBody>
                  <a:tcPr/>
                </a:tc>
                <a:extLst>
                  <a:ext uri="{0D108BD9-81ED-4DB2-BD59-A6C34878D82A}">
                    <a16:rowId xmlns:a16="http://schemas.microsoft.com/office/drawing/2014/main" val="10000"/>
                  </a:ext>
                </a:extLst>
              </a:tr>
              <a:tr h="0">
                <a:tc>
                  <a:txBody>
                    <a:bodyPr/>
                    <a:lstStyle/>
                    <a:p>
                      <a:pPr marL="0" lvl="0" indent="0">
                        <a:buNone/>
                      </a:pPr>
                      <a:r>
                        <a:rPr b="1"/>
                        <a:t>Cost of Equity (Re)</a:t>
                      </a:r>
                    </a:p>
                  </a:txBody>
                  <a:tcPr/>
                </a:tc>
                <a:tc>
                  <a:txBody>
                    <a:bodyPr/>
                    <a:lstStyle/>
                    <a:p>
                      <a:pPr marL="0" lvl="0" indent="0">
                        <a:buNone/>
                      </a:pPr>
                      <a:r>
                        <a:t>(R</a:t>
                      </a:r>
                      <a:r>
                        <a:rPr baseline="-25000"/>
                        <a:t>f</a:t>
                      </a:r>
                      <a:r>
                        <a:t> + β ⋅ (R</a:t>
                      </a:r>
                      <a:r>
                        <a:rPr baseline="-25000"/>
                        <a:t>m</a:t>
                      </a:r>
                      <a:r>
                        <a:t> - R</a:t>
                      </a:r>
                      <a:r>
                        <a:rPr baseline="-25000"/>
                        <a:t>f</a:t>
                      </a:r>
                      <a:r>
                        <a:t>))</a:t>
                      </a:r>
                    </a:p>
                  </a:txBody>
                  <a:tcPr/>
                </a:tc>
                <a:tc>
                  <a:txBody>
                    <a:bodyPr/>
                    <a:lstStyle/>
                    <a:p>
                      <a:endParaRPr/>
                    </a:p>
                  </a:txBody>
                  <a:tcPr/>
                </a:tc>
                <a:tc>
                  <a:txBody>
                    <a:bodyPr/>
                    <a:lstStyle/>
                    <a:p>
                      <a:endParaRPr/>
                    </a:p>
                  </a:txBody>
                  <a:tcPr/>
                </a:tc>
                <a:extLst>
                  <a:ext uri="{0D108BD9-81ED-4DB2-BD59-A6C34878D82A}">
                    <a16:rowId xmlns:a16="http://schemas.microsoft.com/office/drawing/2014/main" val="10001"/>
                  </a:ext>
                </a:extLst>
              </a:tr>
              <a:tr h="0">
                <a:tc>
                  <a:txBody>
                    <a:bodyPr/>
                    <a:lstStyle/>
                    <a:p>
                      <a:pPr marL="0" lvl="0" indent="0">
                        <a:buNone/>
                      </a:pPr>
                      <a:r>
                        <a:t>…Risk-Free Rate (Rf)</a:t>
                      </a:r>
                    </a:p>
                  </a:txBody>
                  <a:tcPr/>
                </a:tc>
                <a:tc>
                  <a:txBody>
                    <a:bodyPr/>
                    <a:lstStyle/>
                    <a:p>
                      <a:endParaRPr/>
                    </a:p>
                  </a:txBody>
                  <a:tcPr/>
                </a:tc>
                <a:tc>
                  <a:txBody>
                    <a:bodyPr/>
                    <a:lstStyle/>
                    <a:p>
                      <a:pPr marL="0" lvl="0" indent="0">
                        <a:buNone/>
                      </a:pPr>
                      <a:r>
                        <a:t>Government bond yield (e.g., 10-year Treasury)</a:t>
                      </a:r>
                    </a:p>
                  </a:txBody>
                  <a:tcPr/>
                </a:tc>
                <a:tc>
                  <a:txBody>
                    <a:bodyPr/>
                    <a:lstStyle/>
                    <a:p>
                      <a:pPr marL="0" lvl="0" indent="0">
                        <a:buNone/>
                      </a:pPr>
                      <a:r>
                        <a:rPr b="1"/>
                        <a:t>Interest Rates (r)</a:t>
                      </a:r>
                      <a:r>
                        <a:t> set by Monetary Policy.</a:t>
                      </a:r>
                    </a:p>
                  </a:txBody>
                  <a:tcPr/>
                </a:tc>
                <a:extLst>
                  <a:ext uri="{0D108BD9-81ED-4DB2-BD59-A6C34878D82A}">
                    <a16:rowId xmlns:a16="http://schemas.microsoft.com/office/drawing/2014/main" val="10002"/>
                  </a:ext>
                </a:extLst>
              </a:tr>
              <a:tr h="0">
                <a:tc>
                  <a:txBody>
                    <a:bodyPr/>
                    <a:lstStyle/>
                    <a:p>
                      <a:pPr marL="0" lvl="0" indent="0">
                        <a:buNone/>
                      </a:pPr>
                      <a:r>
                        <a:t>…Beta (β)</a:t>
                      </a:r>
                    </a:p>
                  </a:txBody>
                  <a:tcPr/>
                </a:tc>
                <a:tc>
                  <a:txBody>
                    <a:bodyPr/>
                    <a:lstStyle/>
                    <a:p>
                      <a:endParaRPr/>
                    </a:p>
                  </a:txBody>
                  <a:tcPr/>
                </a:tc>
                <a:tc>
                  <a:txBody>
                    <a:bodyPr/>
                    <a:lstStyle/>
                    <a:p>
                      <a:pPr marL="0" lvl="0" indent="0">
                        <a:buNone/>
                      </a:pPr>
                      <a:r>
                        <a:t>Stock's volatility vs. market</a:t>
                      </a:r>
                    </a:p>
                  </a:txBody>
                  <a:tcPr/>
                </a:tc>
                <a:tc>
                  <a:txBody>
                    <a:bodyPr/>
                    <a:lstStyle/>
                    <a:p>
                      <a:pPr marL="0" lvl="0" indent="0">
                        <a:buNone/>
                      </a:pPr>
                      <a:r>
                        <a:t>Business cyclicality. High-beta firms are sensitive to </a:t>
                      </a:r>
                      <a:r>
                        <a:rPr b="1"/>
                        <a:t>GDP (Y)</a:t>
                      </a:r>
                      <a:r>
                        <a:t>.</a:t>
                      </a:r>
                    </a:p>
                  </a:txBody>
                  <a:tcPr/>
                </a:tc>
                <a:extLst>
                  <a:ext uri="{0D108BD9-81ED-4DB2-BD59-A6C34878D82A}">
                    <a16:rowId xmlns:a16="http://schemas.microsoft.com/office/drawing/2014/main" val="10003"/>
                  </a:ext>
                </a:extLst>
              </a:tr>
              <a:tr h="0">
                <a:tc>
                  <a:txBody>
                    <a:bodyPr/>
                    <a:lstStyle/>
                    <a:p>
                      <a:pPr marL="0" lvl="0" indent="0">
                        <a:buNone/>
                      </a:pPr>
                      <a:r>
                        <a:t>…Market Premium (ERP)</a:t>
                      </a:r>
                    </a:p>
                  </a:txBody>
                  <a:tcPr/>
                </a:tc>
                <a:tc>
                  <a:txBody>
                    <a:bodyPr/>
                    <a:lstStyle/>
                    <a:p>
                      <a:endParaRPr/>
                    </a:p>
                  </a:txBody>
                  <a:tcPr/>
                </a:tc>
                <a:tc>
                  <a:txBody>
                    <a:bodyPr/>
                    <a:lstStyle/>
                    <a:p>
                      <a:pPr marL="0" lvl="0" indent="0">
                        <a:buNone/>
                      </a:pPr>
                      <a:r>
                        <a:t>Historical excess return of stocks over bonds</a:t>
                      </a:r>
                    </a:p>
                  </a:txBody>
                  <a:tcPr/>
                </a:tc>
                <a:tc>
                  <a:txBody>
                    <a:bodyPr/>
                    <a:lstStyle/>
                    <a:p>
                      <a:pPr marL="0" lvl="0" indent="0">
                        <a:buNone/>
                      </a:pPr>
                      <a:r>
                        <a:t>Overall economic risk appetite, driven by growth &amp; uncertainty.</a:t>
                      </a:r>
                    </a:p>
                  </a:txBody>
                  <a:tcPr/>
                </a:tc>
                <a:extLst>
                  <a:ext uri="{0D108BD9-81ED-4DB2-BD59-A6C34878D82A}">
                    <a16:rowId xmlns:a16="http://schemas.microsoft.com/office/drawing/2014/main" val="10004"/>
                  </a:ext>
                </a:extLst>
              </a:tr>
              <a:tr h="0">
                <a:tc>
                  <a:txBody>
                    <a:bodyPr/>
                    <a:lstStyle/>
                    <a:p>
                      <a:pPr marL="0" lvl="0" indent="0">
                        <a:buNone/>
                      </a:pPr>
                      <a:r>
                        <a:rPr b="1"/>
                        <a:t>Cost of Debt (Rd)</a:t>
                      </a:r>
                    </a:p>
                  </a:txBody>
                  <a:tcPr/>
                </a:tc>
                <a:tc>
                  <a:txBody>
                    <a:bodyPr/>
                    <a:lstStyle/>
                    <a:p>
                      <a:pPr marL="0" lvl="0" indent="0">
                        <a:buNone/>
                      </a:pPr>
                      <a:r>
                        <a:t>(R</a:t>
                      </a:r>
                      <a:r>
                        <a:rPr baseline="-25000"/>
                        <a:t>f</a:t>
                      </a:r>
                      <a:r>
                        <a:t> + Credit Spread)</a:t>
                      </a:r>
                    </a:p>
                  </a:txBody>
                  <a:tcPr/>
                </a:tc>
                <a:tc>
                  <a:txBody>
                    <a:bodyPr/>
                    <a:lstStyle/>
                    <a:p>
                      <a:pPr marL="0" lvl="0" indent="0">
                        <a:buNone/>
                      </a:pPr>
                      <a:r>
                        <a:t>Yield on the company's bonds</a:t>
                      </a:r>
                    </a:p>
                  </a:txBody>
                  <a:tcPr/>
                </a:tc>
                <a:tc>
                  <a:txBody>
                    <a:bodyPr/>
                    <a:lstStyle/>
                    <a:p>
                      <a:pPr marL="0" lvl="0" indent="0">
                        <a:buNone/>
                      </a:pPr>
                      <a:r>
                        <a:rPr b="1"/>
                        <a:t>Interest Rates (r)</a:t>
                      </a:r>
                      <a:r>
                        <a:t> + market fear of default (credit cycle).</a:t>
                      </a:r>
                    </a:p>
                  </a:txBody>
                  <a:tcPr/>
                </a:tc>
                <a:extLst>
                  <a:ext uri="{0D108BD9-81ED-4DB2-BD59-A6C34878D82A}">
                    <a16:rowId xmlns:a16="http://schemas.microsoft.com/office/drawing/2014/main" val="10005"/>
                  </a:ext>
                </a:extLst>
              </a:tr>
            </a:tbl>
          </a:graphicData>
        </a:graphic>
      </p:graphicFrame>
      <p:sp>
        <p:nvSpPr>
          <p:cNvPr id="4" name="Text Placeholder 3"/>
          <p:cNvSpPr>
            <a:spLocks noGrp="1"/>
          </p:cNvSpPr>
          <p:nvPr>
            <p:ph type="body" sz="half" idx="2"/>
          </p:nvPr>
        </p:nvSpPr>
        <p:spPr/>
        <p:txBody>
          <a:bodyPr/>
          <a:lstStyle/>
          <a:p>
            <a:pPr marL="0" lvl="0" indent="0">
              <a:buNone/>
            </a:pPr>
            <a:r>
              <a:t>The WACC is not a static number from a textbook. It is a live market price that reflects the current economic risk environment. Let's revisit the WACC components from Session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Live Data: The Risk-Free Rate (Rf)</a:t>
            </a:r>
          </a:p>
        </p:txBody>
      </p:sp>
      <p:sp>
        <p:nvSpPr>
          <p:cNvPr id="4" name="Text Placeholder 3"/>
          <p:cNvSpPr>
            <a:spLocks noGrp="1"/>
          </p:cNvSpPr>
          <p:nvPr>
            <p:ph type="body" sz="half" idx="2"/>
          </p:nvPr>
        </p:nvSpPr>
        <p:spPr/>
        <p:txBody>
          <a:bodyPr/>
          <a:lstStyle/>
          <a:p>
            <a:pPr marL="0" lvl="0" indent="0">
              <a:buNone/>
            </a:pPr>
            <a:r>
              <a:t>The foundation of the entire WACC calculation is the risk-free rate. This is not a theoretical concept; it's the current yield on a government bond. When the central bank hikes rates, this is the first number that changes.</a:t>
            </a:r>
          </a:p>
        </p:txBody>
      </p:sp>
      <p:pic>
        <p:nvPicPr>
          <p:cNvPr id="3" name="Picture 1" descr="img/10y_treasury.png"/>
          <p:cNvPicPr>
            <a:picLocks noGrp="1" noChangeAspect="1"/>
          </p:cNvPicPr>
          <p:nvPr/>
        </p:nvPicPr>
        <p:blipFill>
          <a:blip r:embed="rId2"/>
          <a:stretch>
            <a:fillRect/>
          </a:stretch>
        </p:blipFill>
        <p:spPr bwMode="auto">
          <a:xfrm>
            <a:off x="3937000" y="203200"/>
            <a:ext cx="4381500" cy="4381500"/>
          </a:xfrm>
          <a:prstGeom prst="rect">
            <a:avLst/>
          </a:prstGeom>
          <a:noFill/>
          <a:ln w="9525">
            <a:noFill/>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Live Data: The Credit Spread</a:t>
            </a:r>
          </a:p>
        </p:txBody>
      </p:sp>
      <p:sp>
        <p:nvSpPr>
          <p:cNvPr id="4" name="Text Placeholder 3"/>
          <p:cNvSpPr>
            <a:spLocks noGrp="1"/>
          </p:cNvSpPr>
          <p:nvPr>
            <p:ph type="body" sz="half" idx="2"/>
          </p:nvPr>
        </p:nvSpPr>
        <p:spPr/>
        <p:txBody>
          <a:bodyPr/>
          <a:lstStyle/>
          <a:p>
            <a:pPr marL="0" lvl="0" indent="0">
              <a:buNone/>
            </a:pPr>
            <a:r>
              <a:t>The Cost of Debt (Rd) is not just the risk-free rate; it's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𝑓</m:t>
                    </m:r>
                  </m:sub>
                </m:sSub>
                <m:r>
                  <a:rPr>
                    <a:latin typeface="Cambria Math" panose="02040503050406030204" pitchFamily="18" charset="0"/>
                  </a:rPr>
                  <m:t>+</m:t>
                </m:r>
                <m:r>
                  <m:rPr>
                    <m:nor/>
                  </m:rPr>
                  <a:rPr/>
                  <m:t>Credit</m:t>
                </m:r>
                <m:r>
                  <m:rPr>
                    <m:nor/>
                  </m:rPr>
                  <a:rPr/>
                  <m:t> </m:t>
                </m:r>
                <m:r>
                  <m:rPr>
                    <m:nor/>
                  </m:rPr>
                  <a:rPr/>
                  <m:t>Spread</m:t>
                </m:r>
              </m:oMath>
            </a14:m>
            <a:r>
              <a:t>. The spread is the market's assessment of the company's default risk. In a recession, fear rises, spreads widen, and the WACC increases, even if the central bank is cutting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𝑓</m:t>
                    </m:r>
                  </m:sub>
                </m:sSub>
              </m:oMath>
            </a14:m>
            <a:r>
              <a:t>.</a:t>
            </a:r>
          </a:p>
        </p:txBody>
      </p:sp>
      <p:pic>
        <p:nvPicPr>
          <p:cNvPr id="3" name="Picture 1" descr="img/credit_spread.png"/>
          <p:cNvPicPr>
            <a:picLocks noGrp="1" noChangeAspect="1"/>
          </p:cNvPicPr>
          <p:nvPr/>
        </p:nvPicPr>
        <p:blipFill>
          <a:blip r:embed="rId2"/>
          <a:stretch>
            <a:fillRect/>
          </a:stretch>
        </p:blipFill>
        <p:spPr bwMode="auto">
          <a:xfrm>
            <a:off x="3937000" y="203200"/>
            <a:ext cx="4381500" cy="4381500"/>
          </a:xfrm>
          <a:prstGeom prst="rect">
            <a:avLst/>
          </a:prstGeom>
          <a:noFill/>
          <a:ln w="9525">
            <a:noFill/>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4: Application &amp; Project Kickoff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EXERCISE The Inflation Impact Mini-Case (20 min)</a:t>
            </a:r>
          </a:p>
        </p:txBody>
      </p:sp>
      <p:sp>
        <p:nvSpPr>
          <p:cNvPr id="3" name="Content Placeholder 2"/>
          <p:cNvSpPr>
            <a:spLocks noGrp="1"/>
          </p:cNvSpPr>
          <p:nvPr>
            <p:ph idx="1"/>
          </p:nvPr>
        </p:nvSpPr>
        <p:spPr/>
        <p:txBody>
          <a:bodyPr/>
          <a:lstStyle/>
          <a:p>
            <a:pPr marL="0" lvl="0" indent="0">
              <a:buNone/>
            </a:pPr>
            <a:r>
              <a:t>You are the manager of "Global Manufacturing Inc." The company is facing a sudden inflation shock.</a:t>
            </a:r>
          </a:p>
          <a:p>
            <a:pPr lvl="0"/>
            <a:r>
              <a:t>Your task is to calculate the impact on profit margins.</a:t>
            </a:r>
          </a:p>
          <a:p>
            <a:pPr lvl="0"/>
            <a:r>
              <a:t>Work in your groups and discuss the strategic implications.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EXERCISE The Inflation Impact Mini-Case (20 min)</a:t>
            </a:r>
          </a:p>
        </p:txBody>
      </p:sp>
      <p:graphicFrame>
        <p:nvGraphicFramePr>
          <p:cNvPr id="6" name="Content Placeholder 5"/>
          <p:cNvGraphicFramePr>
            <a:graphicFrameLocks noGrp="1"/>
          </p:cNvGraphicFramePr>
          <p:nvPr>
            <p:ph idx="1"/>
          </p:nvPr>
        </p:nvGraphicFramePr>
        <p:xfrm>
          <a:off x="457200" y="1193800"/>
          <a:ext cx="8229600" cy="28829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endParaRPr/>
                    </a:p>
                  </a:txBody>
                  <a:tcPr/>
                </a:tc>
                <a:tc>
                  <a:txBody>
                    <a:bodyPr/>
                    <a:lstStyle/>
                    <a:p>
                      <a:pPr marL="0" lvl="0" indent="0">
                        <a:buNone/>
                      </a:pPr>
                      <a:r>
                        <a:t>Base Case</a:t>
                      </a:r>
                    </a:p>
                  </a:txBody>
                  <a:tcPr/>
                </a:tc>
                <a:tc>
                  <a:txBody>
                    <a:bodyPr/>
                    <a:lstStyle/>
                    <a:p>
                      <a:pPr marL="0" lvl="0" indent="0">
                        <a:buNone/>
                      </a:pPr>
                      <a:r>
                        <a:t>Inflation Shock</a:t>
                      </a:r>
                    </a:p>
                  </a:txBody>
                  <a:tcPr/>
                </a:tc>
                <a:extLst>
                  <a:ext uri="{0D108BD9-81ED-4DB2-BD59-A6C34878D82A}">
                    <a16:rowId xmlns:a16="http://schemas.microsoft.com/office/drawing/2014/main" val="10000"/>
                  </a:ext>
                </a:extLst>
              </a:tr>
              <a:tr h="0">
                <a:tc>
                  <a:txBody>
                    <a:bodyPr/>
                    <a:lstStyle/>
                    <a:p>
                      <a:pPr marL="0" lvl="0" indent="0">
                        <a:buNone/>
                      </a:pPr>
                      <a:r>
                        <a:t>Revenue</a:t>
                      </a:r>
                    </a:p>
                  </a:txBody>
                  <a:tcPr/>
                </a:tc>
                <a:tc>
                  <a:txBody>
                    <a:bodyPr/>
                    <a:lstStyle/>
                    <a:p>
                      <a:pPr marL="0" lvl="0" indent="0">
                        <a:buNone/>
                      </a:pPr>
                      <a:r>
                        <a:t>$1,000</a:t>
                      </a:r>
                    </a:p>
                  </a:txBody>
                  <a:tcPr/>
                </a:tc>
                <a:tc>
                  <a:txBody>
                    <a:bodyPr/>
                    <a:lstStyle/>
                    <a:p>
                      <a:pPr marL="0" lvl="0" indent="0">
                        <a:buNone/>
                      </a:pPr>
                      <a:r>
                        <a:t>+10% (You have some pricing power)</a:t>
                      </a:r>
                    </a:p>
                  </a:txBody>
                  <a:tcPr/>
                </a:tc>
                <a:extLst>
                  <a:ext uri="{0D108BD9-81ED-4DB2-BD59-A6C34878D82A}">
                    <a16:rowId xmlns:a16="http://schemas.microsoft.com/office/drawing/2014/main" val="10001"/>
                  </a:ext>
                </a:extLst>
              </a:tr>
              <a:tr h="0">
                <a:tc>
                  <a:txBody>
                    <a:bodyPr/>
                    <a:lstStyle/>
                    <a:p>
                      <a:pPr marL="0" lvl="0" indent="0">
                        <a:buNone/>
                      </a:pPr>
                      <a:r>
                        <a:t>COGS (Variable)</a:t>
                      </a:r>
                    </a:p>
                  </a:txBody>
                  <a:tcPr/>
                </a:tc>
                <a:tc>
                  <a:txBody>
                    <a:bodyPr/>
                    <a:lstStyle/>
                    <a:p>
                      <a:pPr marL="0" lvl="0" indent="0">
                        <a:buNone/>
                      </a:pPr>
                      <a:r>
                        <a:t>-$500 (50% of Rev)</a:t>
                      </a:r>
                    </a:p>
                  </a:txBody>
                  <a:tcPr/>
                </a:tc>
                <a:tc>
                  <a:txBody>
                    <a:bodyPr/>
                    <a:lstStyle/>
                    <a:p>
                      <a:pPr marL="0" lvl="0" indent="0">
                        <a:buNone/>
                      </a:pPr>
                      <a:r>
                        <a:t>Inputs rise by 20%</a:t>
                      </a:r>
                    </a:p>
                  </a:txBody>
                  <a:tcPr/>
                </a:tc>
                <a:extLst>
                  <a:ext uri="{0D108BD9-81ED-4DB2-BD59-A6C34878D82A}">
                    <a16:rowId xmlns:a16="http://schemas.microsoft.com/office/drawing/2014/main" val="10002"/>
                  </a:ext>
                </a:extLst>
              </a:tr>
              <a:tr h="0">
                <a:tc>
                  <a:txBody>
                    <a:bodyPr/>
                    <a:lstStyle/>
                    <a:p>
                      <a:pPr marL="0" lvl="0" indent="0">
                        <a:buNone/>
                      </a:pPr>
                      <a:r>
                        <a:t>OpEx (Fixed)</a:t>
                      </a:r>
                    </a:p>
                  </a:txBody>
                  <a:tcPr/>
                </a:tc>
                <a:tc>
                  <a:txBody>
                    <a:bodyPr/>
                    <a:lstStyle/>
                    <a:p>
                      <a:pPr marL="0" lvl="0" indent="0">
                        <a:buNone/>
                      </a:pPr>
                      <a:r>
                        <a:t>-$300</a:t>
                      </a:r>
                    </a:p>
                  </a:txBody>
                  <a:tcPr/>
                </a:tc>
                <a:tc>
                  <a:txBody>
                    <a:bodyPr/>
                    <a:lstStyle/>
                    <a:p>
                      <a:pPr marL="0" lvl="0" indent="0">
                        <a:buNone/>
                      </a:pPr>
                      <a:r>
                        <a:t>Rises by 5% (salaries, rent)</a:t>
                      </a:r>
                    </a:p>
                  </a:txBody>
                  <a:tcPr/>
                </a:tc>
                <a:extLst>
                  <a:ext uri="{0D108BD9-81ED-4DB2-BD59-A6C34878D82A}">
                    <a16:rowId xmlns:a16="http://schemas.microsoft.com/office/drawing/2014/main" val="10003"/>
                  </a:ext>
                </a:extLst>
              </a:tr>
              <a:tr h="0">
                <a:tc>
                  <a:txBody>
                    <a:bodyPr/>
                    <a:lstStyle/>
                    <a:p>
                      <a:pPr marL="0" lvl="0" indent="0">
                        <a:buNone/>
                      </a:pPr>
                      <a:r>
                        <a:rPr b="1"/>
                        <a:t>Operating Profit (EBIT)</a:t>
                      </a:r>
                    </a:p>
                  </a:txBody>
                  <a:tcPr/>
                </a:tc>
                <a:tc>
                  <a:txBody>
                    <a:bodyPr/>
                    <a:lstStyle/>
                    <a:p>
                      <a:pPr marL="0" lvl="0" indent="0">
                        <a:buNone/>
                      </a:pPr>
                      <a:r>
                        <a:rPr b="1"/>
                        <a:t>$200</a:t>
                      </a:r>
                    </a:p>
                  </a:txBody>
                  <a:tcPr/>
                </a:tc>
                <a:tc>
                  <a:txBody>
                    <a:bodyPr/>
                    <a:lstStyle/>
                    <a:p>
                      <a:pPr marL="0" lvl="0" indent="0">
                        <a:buNone/>
                      </a:pPr>
                      <a:r>
                        <a:rPr b="1"/>
                        <a:t>Calculate This</a:t>
                      </a:r>
                    </a:p>
                  </a:txBody>
                  <a:tcPr/>
                </a:tc>
                <a:extLst>
                  <a:ext uri="{0D108BD9-81ED-4DB2-BD59-A6C34878D82A}">
                    <a16:rowId xmlns:a16="http://schemas.microsoft.com/office/drawing/2014/main" val="10004"/>
                  </a:ext>
                </a:extLst>
              </a:tr>
              <a:tr h="0">
                <a:tc>
                  <a:txBody>
                    <a:bodyPr/>
                    <a:lstStyle/>
                    <a:p>
                      <a:pPr marL="0" lvl="0" indent="0">
                        <a:buNone/>
                      </a:pPr>
                      <a:r>
                        <a:rPr b="1"/>
                        <a:t>Operating Margin</a:t>
                      </a:r>
                    </a:p>
                  </a:txBody>
                  <a:tcPr/>
                </a:tc>
                <a:tc>
                  <a:txBody>
                    <a:bodyPr/>
                    <a:lstStyle/>
                    <a:p>
                      <a:pPr marL="0" lvl="0" indent="0">
                        <a:buNone/>
                      </a:pPr>
                      <a:r>
                        <a:rPr b="1"/>
                        <a:t>20%</a:t>
                      </a:r>
                    </a:p>
                  </a:txBody>
                  <a:tcPr/>
                </a:tc>
                <a:tc>
                  <a:txBody>
                    <a:bodyPr/>
                    <a:lstStyle/>
                    <a:p>
                      <a:pPr marL="0" lvl="0" indent="0">
                        <a:buNone/>
                      </a:pPr>
                      <a:r>
                        <a:rPr b="1"/>
                        <a:t>Calculate This</a:t>
                      </a:r>
                    </a:p>
                  </a:txBody>
                  <a:tcPr/>
                </a:tc>
                <a:extLst>
                  <a:ext uri="{0D108BD9-81ED-4DB2-BD59-A6C34878D82A}">
                    <a16:rowId xmlns:a16="http://schemas.microsoft.com/office/drawing/2014/main" val="10005"/>
                  </a:ext>
                </a:extLst>
              </a:tr>
            </a:tbl>
          </a:graphicData>
        </a:graphic>
      </p:graphicFrame>
      <p:sp>
        <p:nvSpPr>
          <p:cNvPr id="3" name="TextBox 3"/>
          <p:cNvSpPr txBox="1"/>
          <p:nvPr/>
        </p:nvSpPr>
        <p:spPr>
          <a:xfrm>
            <a:off x="457200" y="4076700"/>
            <a:ext cx="8229600" cy="508000"/>
          </a:xfrm>
          <a:prstGeom prst="rect">
            <a:avLst/>
          </a:prstGeom>
          <a:noFill/>
        </p:spPr>
        <p:txBody>
          <a:bodyPr/>
          <a:lstStyle/>
          <a:p>
            <a:pPr marL="0" lvl="0" indent="0" algn="ctr">
              <a:buNone/>
            </a:pPr>
            <a:r>
              <a:t>Global Manufacturing Inc. - Income Statement Under Inflation Shock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EXERCISE The Inflation Impact Mini-Case (20 min)</a:t>
            </a:r>
          </a:p>
        </p:txBody>
      </p:sp>
      <p:sp>
        <p:nvSpPr>
          <p:cNvPr id="3" name="Content Placeholder 2"/>
          <p:cNvSpPr>
            <a:spLocks noGrp="1"/>
          </p:cNvSpPr>
          <p:nvPr>
            <p:ph idx="1"/>
          </p:nvPr>
        </p:nvSpPr>
        <p:spPr/>
        <p:txBody>
          <a:bodyPr/>
          <a:lstStyle/>
          <a:p>
            <a:pPr marL="0" lvl="0" indent="0">
              <a:buNone/>
            </a:pPr>
            <a:r>
              <a:rPr b="1"/>
              <a:t>Questions for your group:</a:t>
            </a:r>
          </a:p>
          <a:p>
            <a:pPr marL="342900" lvl="0" indent="-342900">
              <a:buAutoNum type="arabicPeriod"/>
            </a:pPr>
            <a:r>
              <a:t>Calculate the new EBIT and Operating Margin under the "Inflation Shock."</a:t>
            </a:r>
          </a:p>
          <a:p>
            <a:pPr marL="342900" lvl="0" indent="-342900">
              <a:buAutoNum type="arabicPeriod"/>
            </a:pPr>
            <a:r>
              <a:t>What happened to the company's profitability? Why?</a:t>
            </a:r>
          </a:p>
          <a:p>
            <a:pPr marL="342900" lvl="0" indent="-342900">
              <a:buAutoNum type="arabicPeriod"/>
            </a:pPr>
            <a:r>
              <a:t>As a manager, what are your top 3 priorities to address this situation?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1: The Core Connection - From Headlines to 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DISCUSSION The Inflation Impact Mini-Case - Discussion</a:t>
            </a:r>
          </a:p>
        </p:txBody>
      </p:sp>
      <p:sp>
        <p:nvSpPr>
          <p:cNvPr id="3" name="Content Placeholder 2"/>
          <p:cNvSpPr>
            <a:spLocks noGrp="1"/>
          </p:cNvSpPr>
          <p:nvPr>
            <p:ph idx="1"/>
          </p:nvPr>
        </p:nvSpPr>
        <p:spPr/>
        <p:txBody>
          <a:bodyPr/>
          <a:lstStyle/>
          <a:p>
            <a:pPr lvl="0"/>
            <a:r>
              <a:rPr b="1"/>
              <a:t>The Calculation:</a:t>
            </a:r>
          </a:p>
          <a:p>
            <a:pPr lvl="1"/>
            <a:r>
              <a:t>New Revenue = $1,000 * 1.10 = $1,100</a:t>
            </a:r>
          </a:p>
          <a:p>
            <a:pPr lvl="1"/>
            <a:r>
              <a:t>New COGS = $500 * 1.20 = $600</a:t>
            </a:r>
          </a:p>
          <a:p>
            <a:pPr lvl="1"/>
            <a:r>
              <a:t>New OpEx = $300 * 1.05 = $315</a:t>
            </a:r>
          </a:p>
          <a:p>
            <a:pPr lvl="1"/>
            <a:r>
              <a:t>New EBIT = $1,100 - $600 - $315 = $185</a:t>
            </a:r>
          </a:p>
          <a:p>
            <a:pPr lvl="1"/>
            <a:r>
              <a:t>New Margin = $185 / $1,100 = </a:t>
            </a:r>
            <a:r>
              <a:rPr b="1"/>
              <a:t>16.8%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DISCUSSION The Inflation Impact Mini-Case - Discussion</a:t>
            </a:r>
          </a:p>
        </p:txBody>
      </p:sp>
      <p:sp>
        <p:nvSpPr>
          <p:cNvPr id="3" name="Content Placeholder 2"/>
          <p:cNvSpPr>
            <a:spLocks noGrp="1"/>
          </p:cNvSpPr>
          <p:nvPr>
            <p:ph idx="1"/>
          </p:nvPr>
        </p:nvSpPr>
        <p:spPr/>
        <p:txBody>
          <a:bodyPr/>
          <a:lstStyle/>
          <a:p>
            <a:pPr lvl="0"/>
            <a:r>
              <a:rPr b="1"/>
              <a:t>Key Takeaway:</a:t>
            </a:r>
            <a:r>
              <a:t> Even with good pricing power (passing on 10% price increases), the firm's margin was squeezed from 20% to 16.8%. This is because cost inflation outpaced price increases.</a:t>
            </a:r>
          </a:p>
          <a:p>
            <a:pPr lvl="0"/>
            <a:r>
              <a:rPr b="1"/>
              <a:t>Managerial Priorities:</a:t>
            </a:r>
          </a:p>
          <a:p>
            <a:pPr marL="685800" lvl="1" indent="-342900">
              <a:buAutoNum type="arabicPeriod"/>
            </a:pPr>
            <a:r>
              <a:rPr b="1"/>
              <a:t>Pricing:</a:t>
            </a:r>
            <a:r>
              <a:t> Can we raise prices further? What will competitors do?</a:t>
            </a:r>
          </a:p>
          <a:p>
            <a:pPr marL="685800" lvl="1" indent="-342900">
              <a:buAutoNum type="arabicPeriod"/>
            </a:pPr>
            <a:r>
              <a:rPr b="1"/>
              <a:t>Cost Cutting:</a:t>
            </a:r>
            <a:r>
              <a:t> Can we find cheaper suppliers? Can we improve efficiency?</a:t>
            </a:r>
          </a:p>
          <a:p>
            <a:pPr marL="685800" lvl="1" indent="-342900">
              <a:buAutoNum type="arabicPeriod"/>
            </a:pPr>
            <a:r>
              <a:rPr b="1"/>
              <a:t>Communication:</a:t>
            </a:r>
            <a:r>
              <a:t> How do we explain this to investors in the next earnings call?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KICKOFF: Your Final Project</a:t>
            </a:r>
          </a:p>
        </p:txBody>
      </p:sp>
      <p:sp>
        <p:nvSpPr>
          <p:cNvPr id="3" name="Content Placeholder 2"/>
          <p:cNvSpPr>
            <a:spLocks noGrp="1"/>
          </p:cNvSpPr>
          <p:nvPr>
            <p:ph idx="1"/>
          </p:nvPr>
        </p:nvSpPr>
        <p:spPr/>
        <p:txBody>
          <a:bodyPr/>
          <a:lstStyle/>
          <a:p>
            <a:pPr marL="0" lvl="0" indent="0">
              <a:buNone/>
            </a:pPr>
            <a:r>
              <a:t>The goal of your final project is to apply the "Macro-to-Value" framework to a real, publicly traded company.</a:t>
            </a:r>
          </a:p>
          <a:p>
            <a:pPr lvl="0"/>
            <a:r>
              <a:rPr b="1"/>
              <a:t>Objective:</a:t>
            </a:r>
            <a:r>
              <a:t> Analyze how the macroeconomic environment impacts your chosen company's valuation and recommend strategic actions.</a:t>
            </a:r>
          </a:p>
          <a:p>
            <a:pPr lvl="0"/>
            <a:r>
              <a:rPr b="1"/>
              <a:t>Teams:</a:t>
            </a:r>
            <a:r>
              <a:t> Form groups of 3-4.</a:t>
            </a:r>
          </a:p>
          <a:p>
            <a:pPr lvl="0"/>
            <a:r>
              <a:rPr b="1"/>
              <a:t>Key Steps:</a:t>
            </a:r>
          </a:p>
          <a:p>
            <a:pPr marL="685800" lvl="1" indent="-342900">
              <a:buAutoNum type="arabicPeriod"/>
            </a:pPr>
            <a:r>
              <a:rPr b="1"/>
              <a:t>Select a Company:</a:t>
            </a:r>
            <a:r>
              <a:t> Choose a firm with interesting macro exposure (e.g., a cyclical industrial, a global consumer brand, a commodity producer).</a:t>
            </a:r>
          </a:p>
          <a:p>
            <a:pPr marL="685800" lvl="1" indent="-342900">
              <a:buAutoNum type="arabicPeriod"/>
            </a:pPr>
            <a:r>
              <a:rPr b="1"/>
              <a:t>Build the Macro-to-Value Map:</a:t>
            </a:r>
            <a:r>
              <a:t> Identify the key macro variables that drive the firm's FCF and WACC.</a:t>
            </a:r>
          </a:p>
          <a:p>
            <a:pPr marL="685800" lvl="1" indent="-342900">
              <a:buAutoNum type="arabicPeriod"/>
            </a:pPr>
            <a:r>
              <a:rPr b="1"/>
              <a:t>Analyze &amp; Forecast:</a:t>
            </a:r>
            <a:r>
              <a:t> Gather data and build a base-case valuation.</a:t>
            </a:r>
          </a:p>
          <a:p>
            <a:pPr marL="685800" lvl="1" indent="-342900">
              <a:buAutoNum type="arabicPeriod"/>
            </a:pPr>
            <a:r>
              <a:rPr b="1"/>
              <a:t>Develop Scenarios:</a:t>
            </a:r>
            <a:r>
              <a:t> Create 2-3 plausible alternative macro scenarios (e.g., "Hard Landing," "Stagflation," "Soft Landing").</a:t>
            </a:r>
          </a:p>
          <a:p>
            <a:pPr marL="685800" lvl="1" indent="-342900">
              <a:buAutoNum type="arabicPeriod"/>
            </a:pPr>
            <a:r>
              <a:rPr b="1"/>
              <a:t>Recommend Actions:</a:t>
            </a:r>
            <a:r>
              <a:t> What should management do </a:t>
            </a:r>
            <a:r>
              <a:rPr b="1"/>
              <a:t>now</a:t>
            </a:r>
            <a:r>
              <a:t> to prepare for these scenarios? (e.g., change capital structure, hedge FX, cut capex).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Project Idea: Start with a "Macro-to-Value Map"</a:t>
            </a:r>
          </a:p>
        </p:txBody>
      </p:sp>
      <p:sp>
        <p:nvSpPr>
          <p:cNvPr id="4" name="Text Placeholder 3"/>
          <p:cNvSpPr>
            <a:spLocks noGrp="1"/>
          </p:cNvSpPr>
          <p:nvPr>
            <p:ph type="body" sz="half" idx="2"/>
          </p:nvPr>
        </p:nvSpPr>
        <p:spPr/>
        <p:txBody>
          <a:bodyPr/>
          <a:lstStyle/>
          <a:p>
            <a:pPr marL="0" lvl="0" indent="0">
              <a:buNone/>
            </a:pPr>
            <a:r>
              <a:t>For your chosen company, your first step should be to create a specific version of the chart we saw earlier. This will be the blueprint for your entire analysis.</a:t>
            </a:r>
          </a:p>
        </p:txBody>
      </p:sp>
      <p:pic>
        <p:nvPicPr>
          <p:cNvPr id="3" name="Picture 1" descr="img/s4-project-map-example.png"/>
          <p:cNvPicPr>
            <a:picLocks noGrp="1" noChangeAspect="1"/>
          </p:cNvPicPr>
          <p:nvPr/>
        </p:nvPicPr>
        <p:blipFill>
          <a:blip r:embed="rId2"/>
          <a:stretch>
            <a:fillRect/>
          </a:stretch>
        </p:blipFill>
        <p:spPr bwMode="auto">
          <a:xfrm>
            <a:off x="3568700" y="546100"/>
            <a:ext cx="5105400" cy="3683000"/>
          </a:xfrm>
          <a:prstGeom prst="rect">
            <a:avLst/>
          </a:prstGeom>
          <a:noFill/>
          <a:ln w="9525">
            <a:noFill/>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5: Wrap-Up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Session 4 Key Takeaways</a:t>
            </a:r>
          </a:p>
        </p:txBody>
      </p:sp>
      <p:sp>
        <p:nvSpPr>
          <p:cNvPr id="3" name="Content Placeholder 2"/>
          <p:cNvSpPr>
            <a:spLocks noGrp="1"/>
          </p:cNvSpPr>
          <p:nvPr>
            <p:ph idx="1"/>
          </p:nvPr>
        </p:nvSpPr>
        <p:spPr/>
        <p:txBody>
          <a:bodyPr/>
          <a:lstStyle/>
          <a:p>
            <a:pPr marL="342900" lvl="0" indent="-342900">
              <a:buAutoNum type="arabicPeriod"/>
            </a:pPr>
            <a:r>
              <a:rPr b="1"/>
              <a:t>Macro is Not Abstract:</a:t>
            </a:r>
            <a:r>
              <a:t> Economic events have a direct, quantifiable impact on firm value through the two channels of Free Cash Flow (FCF) and the Cost of Capital (WACC).</a:t>
            </a:r>
          </a:p>
          <a:p>
            <a:pPr marL="342900" lvl="0" indent="-342900">
              <a:buAutoNum type="arabicPeriod"/>
            </a:pPr>
            <a:r>
              <a:rPr b="1"/>
              <a:t>Inflation is a Double-Edged Sword:</a:t>
            </a:r>
            <a:r>
              <a:t> It can boost nominal revenues but can severely compress margins if costs rise faster. It also has hidden tax effects. The winner is the firm with </a:t>
            </a:r>
            <a:r>
              <a:rPr b="1"/>
              <a:t>pricing power</a:t>
            </a:r>
            <a:r>
              <a:t>.</a:t>
            </a:r>
          </a:p>
          <a:p>
            <a:pPr marL="342900" lvl="0" indent="-342900">
              <a:buAutoNum type="arabicPeriod"/>
            </a:pPr>
            <a:r>
              <a:rPr b="1"/>
              <a:t>WACC is a Live Variable:</a:t>
            </a:r>
            <a:r>
              <a:t> The discount rate is not fixed. It moves with central bank policy and market risk perceptions. A 1% change in WACC can have a massive impact on valuation.</a:t>
            </a:r>
          </a:p>
          <a:p>
            <a:pPr marL="342900" lvl="0" indent="-342900">
              <a:buAutoNum type="arabicPeriod"/>
            </a:pPr>
            <a:r>
              <a:rPr b="1"/>
              <a:t>The Macro-to-Value Map is Your Tool:</a:t>
            </a:r>
            <a:r>
              <a:t> This framework is your guide for analyzing any company and for structuring your final project. Use it to organize your thoughts and analysis.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Session 4 Goals</a:t>
            </a:r>
          </a:p>
        </p:txBody>
      </p:sp>
      <p:sp>
        <p:nvSpPr>
          <p:cNvPr id="3" name="Content Placeholder 2"/>
          <p:cNvSpPr>
            <a:spLocks noGrp="1"/>
          </p:cNvSpPr>
          <p:nvPr>
            <p:ph idx="1"/>
          </p:nvPr>
        </p:nvSpPr>
        <p:spPr/>
        <p:txBody>
          <a:bodyPr/>
          <a:lstStyle/>
          <a:p>
            <a:pPr lvl="0"/>
            <a:r>
              <a:t>Build the definitive bridge from macro variables (Y, π, r) to firm valuation.</a:t>
            </a:r>
          </a:p>
          <a:p>
            <a:pPr lvl="0"/>
            <a:r>
              <a:t>Analyze precisely how economic shocks transmit to a company's </a:t>
            </a:r>
            <a:r>
              <a:rPr b="1"/>
              <a:t>Free Cash Flows (FCF)</a:t>
            </a:r>
            <a:r>
              <a:t>.</a:t>
            </a:r>
          </a:p>
          <a:p>
            <a:pPr lvl="0"/>
            <a:r>
              <a:t>Analyze precisely how those same shocks transmit to the </a:t>
            </a:r>
            <a:r>
              <a:rPr b="1"/>
              <a:t>Weighted Average Cost of Capital (WACC)</a:t>
            </a:r>
            <a:r>
              <a:t>.</a:t>
            </a:r>
          </a:p>
          <a:p>
            <a:pPr lvl="0"/>
            <a:r>
              <a:t>Introduce a practical framework (the "Macro-to-Value Map") to use in your final project.</a:t>
            </a:r>
          </a:p>
          <a:p>
            <a:pPr lvl="0"/>
            <a:r>
              <a:t>Kick off the final project and form groups.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Bridge from Macro to Value</a:t>
            </a:r>
          </a:p>
        </p:txBody>
      </p:sp>
      <p:sp>
        <p:nvSpPr>
          <p:cNvPr id="4" name="Text Placeholder 3"/>
          <p:cNvSpPr>
            <a:spLocks noGrp="1"/>
          </p:cNvSpPr>
          <p:nvPr>
            <p:ph type="body" sz="half" idx="2"/>
          </p:nvPr>
        </p:nvSpPr>
        <p:spPr/>
        <p:txBody>
          <a:bodyPr/>
          <a:lstStyle/>
          <a:p>
            <a:pPr marL="0" lvl="0" indent="0">
              <a:buNone/>
            </a:pPr>
            <a:r>
              <a:t>Our goal today is to connect the two worlds we have discussed. We move from analyzing the economy to making decisions </a:t>
            </a:r>
            <a:r>
              <a:rPr b="1"/>
              <a:t>for the firm</a:t>
            </a:r>
            <a:r>
              <a:t>. The connection happens through the two levers of valuation we learned about in Session 3.</a:t>
            </a:r>
          </a:p>
        </p:txBody>
      </p:sp>
      <p:pic>
        <p:nvPicPr>
          <p:cNvPr id="3" name="Picture 1" descr="img/s4-macro-to-value.png"/>
          <p:cNvPicPr>
            <a:picLocks noGrp="1" noChangeAspect="1"/>
          </p:cNvPicPr>
          <p:nvPr/>
        </p:nvPicPr>
        <p:blipFill>
          <a:blip r:embed="rId2"/>
          <a:stretch>
            <a:fillRect/>
          </a:stretch>
        </p:blipFill>
        <p:spPr bwMode="auto">
          <a:xfrm>
            <a:off x="3924300" y="203200"/>
            <a:ext cx="4406900" cy="4381500"/>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Recall: The Universal Valuation Formula</a:t>
            </a:r>
          </a:p>
        </p:txBody>
      </p:sp>
      <p:sp>
        <p:nvSpPr>
          <p:cNvPr id="3" name="Content Placeholder 2"/>
          <p:cNvSpPr>
            <a:spLocks noGrp="1"/>
          </p:cNvSpPr>
          <p:nvPr>
            <p:ph idx="1"/>
          </p:nvPr>
        </p:nvSpPr>
        <p:spPr/>
        <p:txBody>
          <a:bodyPr/>
          <a:lstStyle/>
          <a:p>
            <a:pPr marL="0" lvl="0" indent="0">
              <a:buNone/>
            </a:pPr>
            <a:r>
              <a:t>Everything comes back to this. To change the value of the firm, a manager must influence one of two things: the future cash flows or the rate at which they are discounted. Today, we see how the macro environment influences </a:t>
            </a:r>
            <a:r>
              <a:rPr b="1"/>
              <a:t>both</a:t>
            </a:r>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m:rPr>
                      <m:nor/>
                    </m:rPr>
                    <a:rPr/>
                    <m:t>Value</m:t>
                  </m:r>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𝑡</m:t>
                      </m:r>
                      <m:r>
                        <a:rPr>
                          <a:latin typeface="Cambria Math" panose="02040503050406030204" pitchFamily="18" charset="0"/>
                        </a:rPr>
                        <m:t>=1</m:t>
                      </m:r>
                    </m:sub>
                    <m:sup>
                      <m:r>
                        <a:rPr>
                          <a:latin typeface="Cambria Math" panose="02040503050406030204" pitchFamily="18" charset="0"/>
                        </a:rPr>
                        <m:t>𝑛</m:t>
                      </m:r>
                    </m:sup>
                    <m:e>
                      <m:f>
                        <m:fPr>
                          <m:ctrlPr>
                            <a:rPr i="1">
                              <a:latin typeface="Cambria Math" panose="02040503050406030204" pitchFamily="18" charset="0"/>
                            </a:rPr>
                          </m:ctrlPr>
                        </m:fPr>
                        <m:num>
                          <m:sSub>
                            <m:sSubPr>
                              <m:ctrlPr>
                                <a:rPr i="1">
                                  <a:latin typeface="Cambria Math" panose="02040503050406030204" pitchFamily="18" charset="0"/>
                                </a:rPr>
                              </m:ctrlPr>
                            </m:sSubPr>
                            <m:e>
                              <m:r>
                                <m:rPr>
                                  <m:nor/>
                                </m:rPr>
                                <a:rPr/>
                                <m:t>FCF</m:t>
                              </m:r>
                            </m:e>
                            <m:sub>
                              <m:r>
                                <a:rPr>
                                  <a:latin typeface="Cambria Math" panose="02040503050406030204" pitchFamily="18" charset="0"/>
                                </a:rPr>
                                <m:t>𝑡</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m:rPr>
                                      <m:nor/>
                                    </m:rPr>
                                    <a:rPr/>
                                    <m:t>WACC</m:t>
                                  </m:r>
                                </m:e>
                              </m:d>
                            </m:e>
                            <m:sup>
                              <m:r>
                                <a:rPr>
                                  <a:latin typeface="Cambria Math" panose="02040503050406030204" pitchFamily="18" charset="0"/>
                                </a:rPr>
                                <m:t>𝑡</m:t>
                              </m:r>
                            </m:sup>
                          </m:sSup>
                        </m:den>
                      </m:f>
                    </m:e>
                  </m:nary>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m:rPr>
                              <m:nor/>
                            </m:rPr>
                            <a:rPr/>
                            <m:t>Terminal</m:t>
                          </m:r>
                          <m:r>
                            <m:rPr>
                              <m:nor/>
                            </m:rPr>
                            <a:rPr/>
                            <m:t> </m:t>
                          </m:r>
                          <m:r>
                            <m:rPr>
                              <m:nor/>
                            </m:rPr>
                            <a:rPr/>
                            <m:t>Value</m:t>
                          </m:r>
                        </m:e>
                        <m:sub>
                          <m:r>
                            <a:rPr>
                              <a:latin typeface="Cambria Math" panose="02040503050406030204" pitchFamily="18" charset="0"/>
                            </a:rPr>
                            <m:t>𝑛</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m:rPr>
                                  <m:nor/>
                                </m:rPr>
                                <a:rPr/>
                                <m:t>WACC</m:t>
                              </m:r>
                            </m:e>
                          </m:d>
                        </m:e>
                        <m:sup>
                          <m:r>
                            <a:rPr>
                              <a:latin typeface="Cambria Math" panose="02040503050406030204" pitchFamily="18" charset="0"/>
                            </a:rPr>
                            <m:t>𝑛</m:t>
                          </m:r>
                        </m:sup>
                      </m:sSup>
                    </m:den>
                  </m:f>
                </m:oMath>
              </m:oMathPara>
            </a14:m>
            <a:endParaRPr/>
          </a:p>
          <a:p>
            <a:pPr marL="0" lvl="0" indent="0">
              <a:buNone/>
            </a:pPr>
            <a:r>
              <a:t>Our job is to trace the impact of a headline like "Inflation at 40-year high" all the way down to the FCF and WACC in this formula.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2: The Cash Flow Channel (The Numerator)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How Macro Drives Free Cash Flow (FCF)</a:t>
            </a:r>
          </a:p>
        </p:txBody>
      </p:sp>
      <p:graphicFrame>
        <p:nvGraphicFramePr>
          <p:cNvPr id="6" name="Content Placeholder 5"/>
          <p:cNvGraphicFramePr>
            <a:graphicFrameLocks noGrp="1"/>
          </p:cNvGraphicFramePr>
          <p:nvPr>
            <p:ph idx="1"/>
          </p:nvPr>
        </p:nvGraphicFramePr>
        <p:xfrm>
          <a:off x="3568700" y="203200"/>
          <a:ext cx="5105400" cy="4381500"/>
        </p:xfrm>
        <a:graphic>
          <a:graphicData uri="http://schemas.openxmlformats.org/drawingml/2006/table">
            <a:tbl>
              <a:tblPr firstRow="1" bandRow="1">
                <a:tableStyleId>{5C22544A-7EE6-4342-B048-85BDC9FD1C3A}</a:tableStyleId>
              </a:tblPr>
              <a:tblGrid>
                <a:gridCol w="170180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tblGrid>
              <a:tr h="0">
                <a:tc>
                  <a:txBody>
                    <a:bodyPr/>
                    <a:lstStyle/>
                    <a:p>
                      <a:pPr marL="0" lvl="0" indent="0">
                        <a:buNone/>
                      </a:pPr>
                      <a:r>
                        <a:t>FCF Component</a:t>
                      </a:r>
                    </a:p>
                  </a:txBody>
                  <a:tcPr/>
                </a:tc>
                <a:tc>
                  <a:txBody>
                    <a:bodyPr/>
                    <a:lstStyle/>
                    <a:p>
                      <a:pPr marL="0" lvl="0" indent="0">
                        <a:buNone/>
                      </a:pPr>
                      <a:r>
                        <a:t>Key Macro Driver(s)</a:t>
                      </a:r>
                    </a:p>
                  </a:txBody>
                  <a:tcPr/>
                </a:tc>
                <a:tc>
                  <a:txBody>
                    <a:bodyPr/>
                    <a:lstStyle/>
                    <a:p>
                      <a:pPr marL="0" lvl="0" indent="0">
                        <a:buNone/>
                      </a:pPr>
                      <a:r>
                        <a:t>The Managerial Question</a:t>
                      </a:r>
                    </a:p>
                  </a:txBody>
                  <a:tcPr/>
                </a:tc>
                <a:extLst>
                  <a:ext uri="{0D108BD9-81ED-4DB2-BD59-A6C34878D82A}">
                    <a16:rowId xmlns:a16="http://schemas.microsoft.com/office/drawing/2014/main" val="10000"/>
                  </a:ext>
                </a:extLst>
              </a:tr>
              <a:tr h="0">
                <a:tc>
                  <a:txBody>
                    <a:bodyPr/>
                    <a:lstStyle/>
                    <a:p>
                      <a:pPr marL="0" lvl="0" indent="0">
                        <a:buNone/>
                      </a:pPr>
                      <a:r>
                        <a:rPr b="1"/>
                        <a:t>Revenue</a:t>
                      </a:r>
                    </a:p>
                  </a:txBody>
                  <a:tcPr/>
                </a:tc>
                <a:tc>
                  <a:txBody>
                    <a:bodyPr/>
                    <a:lstStyle/>
                    <a:p>
                      <a:pPr marL="0" lvl="0" indent="0">
                        <a:buNone/>
                      </a:pPr>
                      <a:r>
                        <a:t>GDP Growth (Y), Inflation (π)</a:t>
                      </a:r>
                    </a:p>
                  </a:txBody>
                  <a:tcPr/>
                </a:tc>
                <a:tc>
                  <a:txBody>
                    <a:bodyPr/>
                    <a:lstStyle/>
                    <a:p>
                      <a:pPr marL="0" lvl="0" indent="0">
                        <a:buNone/>
                      </a:pPr>
                      <a:r>
                        <a:t>Is my market growing? Can I raise prices?</a:t>
                      </a:r>
                    </a:p>
                  </a:txBody>
                  <a:tcPr/>
                </a:tc>
                <a:extLst>
                  <a:ext uri="{0D108BD9-81ED-4DB2-BD59-A6C34878D82A}">
                    <a16:rowId xmlns:a16="http://schemas.microsoft.com/office/drawing/2014/main" val="10001"/>
                  </a:ext>
                </a:extLst>
              </a:tr>
              <a:tr h="0">
                <a:tc>
                  <a:txBody>
                    <a:bodyPr/>
                    <a:lstStyle/>
                    <a:p>
                      <a:pPr marL="0" lvl="0" indent="0">
                        <a:buNone/>
                      </a:pPr>
                      <a:r>
                        <a:rPr b="1"/>
                        <a:t>Costs (COGS, OpEx)</a:t>
                      </a:r>
                    </a:p>
                  </a:txBody>
                  <a:tcPr/>
                </a:tc>
                <a:tc>
                  <a:txBody>
                    <a:bodyPr/>
                    <a:lstStyle/>
                    <a:p>
                      <a:pPr marL="0" lvl="0" indent="0">
                        <a:buNone/>
                      </a:pPr>
                      <a:r>
                        <a:t>Inflation (π), Wages</a:t>
                      </a:r>
                    </a:p>
                  </a:txBody>
                  <a:tcPr/>
                </a:tc>
                <a:tc>
                  <a:txBody>
                    <a:bodyPr/>
                    <a:lstStyle/>
                    <a:p>
                      <a:pPr marL="0" lvl="0" indent="0">
                        <a:buNone/>
                      </a:pPr>
                      <a:r>
                        <a:t>Are my input costs and wages rising faster than my prices?</a:t>
                      </a:r>
                    </a:p>
                  </a:txBody>
                  <a:tcPr/>
                </a:tc>
                <a:extLst>
                  <a:ext uri="{0D108BD9-81ED-4DB2-BD59-A6C34878D82A}">
                    <a16:rowId xmlns:a16="http://schemas.microsoft.com/office/drawing/2014/main" val="10002"/>
                  </a:ext>
                </a:extLst>
              </a:tr>
              <a:tr h="0">
                <a:tc>
                  <a:txBody>
                    <a:bodyPr/>
                    <a:lstStyle/>
                    <a:p>
                      <a:pPr marL="0" lvl="0" indent="0">
                        <a:buNone/>
                      </a:pPr>
                      <a:r>
                        <a:rPr b="1"/>
                        <a:t>Taxes</a:t>
                      </a:r>
                    </a:p>
                  </a:txBody>
                  <a:tcPr/>
                </a:tc>
                <a:tc>
                  <a:txBody>
                    <a:bodyPr/>
                    <a:lstStyle/>
                    <a:p>
                      <a:pPr marL="0" lvl="0" indent="0">
                        <a:buNone/>
                      </a:pPr>
                      <a:r>
                        <a:t>Tax Policy, Inflation (π)</a:t>
                      </a:r>
                    </a:p>
                  </a:txBody>
                  <a:tcPr/>
                </a:tc>
                <a:tc>
                  <a:txBody>
                    <a:bodyPr/>
                    <a:lstStyle/>
                    <a:p>
                      <a:pPr marL="0" lvl="0" indent="0">
                        <a:buNone/>
                      </a:pPr>
                      <a:r>
                        <a:t>How does inflation create "phantom profits" that get taxed?</a:t>
                      </a:r>
                    </a:p>
                  </a:txBody>
                  <a:tcPr/>
                </a:tc>
                <a:extLst>
                  <a:ext uri="{0D108BD9-81ED-4DB2-BD59-A6C34878D82A}">
                    <a16:rowId xmlns:a16="http://schemas.microsoft.com/office/drawing/2014/main" val="10003"/>
                  </a:ext>
                </a:extLst>
              </a:tr>
              <a:tr h="0">
                <a:tc>
                  <a:txBody>
                    <a:bodyPr/>
                    <a:lstStyle/>
                    <a:p>
                      <a:pPr marL="0" lvl="0" indent="0">
                        <a:buNone/>
                      </a:pPr>
                      <a:r>
                        <a:rPr b="1"/>
                        <a:t>Investment (CapEx, NWC)</a:t>
                      </a:r>
                    </a:p>
                  </a:txBody>
                  <a:tcPr/>
                </a:tc>
                <a:tc>
                  <a:txBody>
                    <a:bodyPr/>
                    <a:lstStyle/>
                    <a:p>
                      <a:pPr marL="0" lvl="0" indent="0">
                        <a:buNone/>
                      </a:pPr>
                      <a:r>
                        <a:t>GDP Growth (Y), Rates (r)</a:t>
                      </a:r>
                    </a:p>
                  </a:txBody>
                  <a:tcPr/>
                </a:tc>
                <a:tc>
                  <a:txBody>
                    <a:bodyPr/>
                    <a:lstStyle/>
                    <a:p>
                      <a:pPr marL="0" lvl="0" indent="0">
                        <a:buNone/>
                      </a:pPr>
                      <a:r>
                        <a:t>Do I need to invest more to support growth? What's the cost?</a:t>
                      </a:r>
                    </a:p>
                  </a:txBody>
                  <a:tcPr/>
                </a:tc>
                <a:extLst>
                  <a:ext uri="{0D108BD9-81ED-4DB2-BD59-A6C34878D82A}">
                    <a16:rowId xmlns:a16="http://schemas.microsoft.com/office/drawing/2014/main" val="10004"/>
                  </a:ext>
                </a:extLst>
              </a:tr>
            </a:tbl>
          </a:graphicData>
        </a:graphic>
      </p:graphicFrame>
      <p:sp>
        <p:nvSpPr>
          <p:cNvPr id="4" name="Text Placeholder 3"/>
          <p:cNvSpPr>
            <a:spLocks noGrp="1"/>
          </p:cNvSpPr>
          <p:nvPr>
            <p:ph type="body" sz="half" idx="2"/>
          </p:nvPr>
        </p:nvSpPr>
        <p:spPr/>
        <p:txBody>
          <a:bodyPr/>
          <a:lstStyle/>
          <a:p>
            <a:pPr marL="0" lvl="0" indent="0">
              <a:buNone/>
            </a:pPr>
            <a:r>
              <a:t>Let's break down FCF and trace the impact of macro variables on each component.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1. The Revenue Channel: Growth and Pricing</a:t>
            </a:r>
          </a:p>
        </p:txBody>
      </p:sp>
      <p:sp>
        <p:nvSpPr>
          <p:cNvPr id="3" name="Content Placeholder 2"/>
          <p:cNvSpPr>
            <a:spLocks noGrp="1"/>
          </p:cNvSpPr>
          <p:nvPr>
            <p:ph idx="1"/>
          </p:nvPr>
        </p:nvSpPr>
        <p:spPr/>
        <p:txBody>
          <a:bodyPr/>
          <a:lstStyle/>
          <a:p>
            <a:pPr lvl="0"/>
            <a:r>
              <a:rPr b="1"/>
              <a:t>GDP Growth (Y):</a:t>
            </a:r>
            <a:r>
              <a:t> This is the primary driver of market size. For cyclical firms (e.g., automakers, construction), revenue growth is tightly correlated with GDP growth. Your sales forecast must start with a GDP forecast.</a:t>
            </a:r>
          </a:p>
          <a:p>
            <a:pPr lvl="0"/>
            <a:r>
              <a:rPr b="1"/>
              <a:t>Inflation (π):</a:t>
            </a:r>
            <a:r>
              <a:t> This is the driver of </a:t>
            </a:r>
            <a:r>
              <a:rPr b="1"/>
              <a:t>nominal</a:t>
            </a:r>
            <a:r>
              <a:t> revenue growth. Inflation provides "air cover" to raise prices. The key question is whether a firm has *pricing power*—the ability to raise prices without losing significant volume.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2. The Cost Channel: Margins Under Pressure</a:t>
            </a:r>
          </a:p>
        </p:txBody>
      </p:sp>
      <p:sp>
        <p:nvSpPr>
          <p:cNvPr id="3" name="Content Placeholder 2"/>
          <p:cNvSpPr>
            <a:spLocks noGrp="1"/>
          </p:cNvSpPr>
          <p:nvPr>
            <p:ph idx="1"/>
          </p:nvPr>
        </p:nvSpPr>
        <p:spPr/>
        <p:txBody>
          <a:bodyPr/>
          <a:lstStyle/>
          <a:p>
            <a:pPr lvl="0"/>
            <a:r>
              <a:rPr b="1"/>
              <a:t>Input Costs (PPI, Commodities):</a:t>
            </a:r>
            <a:r>
              <a:t> Inflation is not uniform. The Producer Price Index (PPI) often leads the CPI. A rising PPI signals that your COGS are about to increase. Volatile commodity prices (oil, copper) are also a direct hit to margins for many industries.</a:t>
            </a:r>
          </a:p>
          <a:p>
            <a:pPr lvl="0"/>
            <a:r>
              <a:rPr b="1"/>
              <a:t>Wage Pressures (Unemployment):</a:t>
            </a:r>
            <a:r>
              <a:t> A tight labor market (low unemployment) forces firms to increase wages to attract and retain talent. This directly impacts Operating Expenses (OpEx).</a:t>
            </a:r>
          </a:p>
          <a:p>
            <a:pPr lvl="0"/>
            <a:r>
              <a:rPr b="1"/>
              <a:t>The Margin Squeeze:</a:t>
            </a:r>
            <a:r>
              <a:t> The battle for profitability is fought here: `Margin = f(Pricing Power, Cost Control)`.</a:t>
            </a:r>
          </a:p>
        </p:txBody>
      </p:sp>
    </p:spTree>
  </p:cSld>
  <p:clrMapOvr>
    <a:masterClrMapping/>
  </p:clrMapOvr>
</p:sld>
</file>

<file path=ppt/theme/theme1.xml><?xml version="1.0" encoding="utf-8"?>
<a:theme xmlns:a="http://schemas.openxmlformats.org/drawingml/2006/main" name="PSB_thème 1">
  <a:themeElements>
    <a:clrScheme name="PSB_ couleurs">
      <a:dk1>
        <a:srgbClr val="1D1D1B"/>
      </a:dk1>
      <a:lt1>
        <a:srgbClr val="FFFFFC"/>
      </a:lt1>
      <a:dk2>
        <a:srgbClr val="E8E7E5"/>
      </a:dk2>
      <a:lt2>
        <a:srgbClr val="E7E6E6"/>
      </a:lt2>
      <a:accent1>
        <a:srgbClr val="233468"/>
      </a:accent1>
      <a:accent2>
        <a:srgbClr val="AF1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FA5737-A658-403C-83F9-ECB8B6C4C9E6}" vid="{5C32A3EC-EEC9-4664-ADA7-DA3C3240714B}"/>
    </a:ext>
  </a:extLst>
</a:theme>
</file>

<file path=ppt/theme/theme2.xml><?xml version="1.0" encoding="utf-8"?>
<a:theme xmlns:a="http://schemas.openxmlformats.org/drawingml/2006/main" name="PSB_thème 2">
  <a:themeElements>
    <a:clrScheme name="PSB_ couleurs">
      <a:dk1>
        <a:srgbClr val="1D1D1B"/>
      </a:dk1>
      <a:lt1>
        <a:srgbClr val="FFFFFC"/>
      </a:lt1>
      <a:dk2>
        <a:srgbClr val="E8E7E5"/>
      </a:dk2>
      <a:lt2>
        <a:srgbClr val="E7E6E6"/>
      </a:lt2>
      <a:accent1>
        <a:srgbClr val="233468"/>
      </a:accent1>
      <a:accent2>
        <a:srgbClr val="AF1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FA5737-A658-403C-83F9-ECB8B6C4C9E6}" vid="{E937DD1B-3629-4B5D-9A64-6F589EA34A46}"/>
    </a:ext>
  </a:extLst>
</a:theme>
</file>

<file path=docProps/app.xml><?xml version="1.0" encoding="utf-8"?>
<Properties xmlns="http://schemas.openxmlformats.org/officeDocument/2006/extended-properties" xmlns:vt="http://schemas.openxmlformats.org/officeDocument/2006/docPropsVTypes">
  <Template>template_improved</Template>
  <TotalTime>0</TotalTime>
  <Words>1871</Words>
  <Application>Microsoft Office PowerPoint</Application>
  <PresentationFormat>Affichage à l'écran (16:9)</PresentationFormat>
  <Paragraphs>134</Paragraphs>
  <Slides>25</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25</vt:i4>
      </vt:variant>
    </vt:vector>
  </HeadingPairs>
  <TitlesOfParts>
    <vt:vector size="33" baseType="lpstr">
      <vt:lpstr>Arial</vt:lpstr>
      <vt:lpstr>Cambria Math</vt:lpstr>
      <vt:lpstr>Suisse Int'l</vt:lpstr>
      <vt:lpstr>Suisse Int'l Bold</vt:lpstr>
      <vt:lpstr>Suisse Int'l Book Italic</vt:lpstr>
      <vt:lpstr>Suisse Int'l Semi Bold</vt:lpstr>
      <vt:lpstr>PSB_thème 1</vt:lpstr>
      <vt:lpstr>PSB_thème 2</vt:lpstr>
      <vt:lpstr>Session 4: Macro to Value - Linking the Economy to Firm Decisions</vt:lpstr>
      <vt:lpstr>Part 1: The Core Connection - From Headlines to Valuation</vt:lpstr>
      <vt:lpstr>Session 4 Goals</vt:lpstr>
      <vt:lpstr>The Bridge from Macro to Value</vt:lpstr>
      <vt:lpstr>Recall: The Universal Valuation Formula</vt:lpstr>
      <vt:lpstr>Part 2: The Cash Flow Channel (The Numerator)</vt:lpstr>
      <vt:lpstr>How Macro Drives Free Cash Flow (FCF)</vt:lpstr>
      <vt:lpstr>1. The Revenue Channel: Growth and Pricing</vt:lpstr>
      <vt:lpstr>2. The Cost Channel: Margins Under Pressure</vt:lpstr>
      <vt:lpstr>3. The Tax Channel: Inflation's Hidden Bite</vt:lpstr>
      <vt:lpstr>4. The Investment Channel (CapEx &amp; NWC)</vt:lpstr>
      <vt:lpstr>Part 3: The Risk Channel (The Denominator)</vt:lpstr>
      <vt:lpstr>How Macro Drives the Discount Rate (WACC)</vt:lpstr>
      <vt:lpstr>Live Data: The Risk-Free Rate (Rf)</vt:lpstr>
      <vt:lpstr>Live Data: The Credit Spread</vt:lpstr>
      <vt:lpstr>Part 4: Application &amp; Project Kickoff</vt:lpstr>
      <vt:lpstr>EXERCISE The Inflation Impact Mini-Case (20 min)</vt:lpstr>
      <vt:lpstr>EXERCISE The Inflation Impact Mini-Case (20 min)</vt:lpstr>
      <vt:lpstr>EXERCISE The Inflation Impact Mini-Case (20 min)</vt:lpstr>
      <vt:lpstr>DISCUSSION The Inflation Impact Mini-Case - Discussion</vt:lpstr>
      <vt:lpstr>DISCUSSION The Inflation Impact Mini-Case - Discussion</vt:lpstr>
      <vt:lpstr>KICKOFF: Your Final Project</vt:lpstr>
      <vt:lpstr>Project Idea: Start with a "Macro-to-Value Map"</vt:lpstr>
      <vt:lpstr>Part 5: Wrap-Up</vt:lpstr>
      <vt:lpstr>Session 4 Key Takeaways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Macro to Value - Linking the Economy to Firm Decisions</dc:title>
  <dc:creator>Nima Fazeli</dc:creator>
  <cp:keywords/>
  <cp:lastModifiedBy>Nima Fazeli</cp:lastModifiedBy>
  <cp:revision>1</cp:revision>
  <dcterms:created xsi:type="dcterms:W3CDTF">2025-10-20T17:09:09Z</dcterms:created>
  <dcterms:modified xsi:type="dcterms:W3CDTF">2025-10-20T17:10:59Z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Fall 2025</vt:lpwstr>
  </property>
</Properties>
</file>