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5" r:id="rId23"/>
    <p:sldId id="278" r:id="rId24"/>
    <p:sldId id="279" r:id="rId25"/>
    <p:sldId id="280" r:id="rId26"/>
    <p:sldId id="282" r:id="rId27"/>
    <p:sldId id="283" r:id="rId28"/>
    <p:sldId id="284" r:id="rId2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E29A9-0898-4E56-8AAF-3F81C4C73480}" v="10" dt="2025-10-30T21:35:16.756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94" autoAdjust="0"/>
  </p:normalViewPr>
  <p:slideViewPr>
    <p:cSldViewPr snapToGrid="0" snapToObjects="1">
      <p:cViewPr varScale="1">
        <p:scale>
          <a:sx n="94" d="100"/>
          <a:sy n="94" d="100"/>
        </p:scale>
        <p:origin x="86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ma Fazeli" userId="7c8a16111013f090" providerId="LiveId" clId="{8C0CB71F-09DE-4182-872A-BAC13982D448}"/>
    <pc:docChg chg="custSel addSld delSld modSld">
      <pc:chgData name="Nima Fazeli" userId="7c8a16111013f090" providerId="LiveId" clId="{8C0CB71F-09DE-4182-872A-BAC13982D448}" dt="2025-10-30T21:44:00.609" v="78" actId="20577"/>
      <pc:docMkLst>
        <pc:docMk/>
      </pc:docMkLst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56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56"/>
            <ac:spMk id="3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56"/>
            <ac:spMk id="4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57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58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58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30T21:14:32.702" v="8"/>
        <pc:sldMkLst>
          <pc:docMk/>
          <pc:sldMk cId="0" sldId="259"/>
        </pc:sldMkLst>
        <pc:spChg chg="mod">
          <ac:chgData name="Nima Fazeli" userId="7c8a16111013f090" providerId="LiveId" clId="{8C0CB71F-09DE-4182-872A-BAC13982D448}" dt="2025-10-30T21:13:54.845" v="2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14:32.702" v="8"/>
          <ac:spMkLst>
            <pc:docMk/>
            <pc:sldMk cId="0" sldId="259"/>
            <ac:spMk id="4" creationId="{00000000-0000-0000-0000-000000000000}"/>
          </ac:spMkLst>
        </pc:spChg>
        <pc:graphicFrameChg chg="mod ord modGraphic">
          <ac:chgData name="Nima Fazeli" userId="7c8a16111013f090" providerId="LiveId" clId="{8C0CB71F-09DE-4182-872A-BAC13982D448}" dt="2025-10-30T21:13:54.845" v="2" actId="26606"/>
          <ac:graphicFrameMkLst>
            <pc:docMk/>
            <pc:sldMk cId="0" sldId="259"/>
            <ac:graphicFrameMk id="6" creationId="{00000000-0000-0000-0000-000000000000}"/>
          </ac:graphicFrameMkLst>
        </pc:graphicFrameChg>
      </pc:sldChg>
      <pc:sldChg chg="modSp del mod">
        <pc:chgData name="Nima Fazeli" userId="7c8a16111013f090" providerId="LiveId" clId="{8C0CB71F-09DE-4182-872A-BAC13982D448}" dt="2025-10-30T21:14:18.629" v="4" actId="2696"/>
        <pc:sldMkLst>
          <pc:docMk/>
          <pc:sldMk cId="0" sldId="260"/>
        </pc:sldMkLst>
        <pc:spChg chg="mod">
          <ac:chgData name="Nima Fazeli" userId="7c8a16111013f090" providerId="LiveId" clId="{8C0CB71F-09DE-4182-872A-BAC13982D448}" dt="2025-10-30T21:14:12.772" v="3" actId="21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61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61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62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62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30T21:15:31.969" v="9" actId="20577"/>
        <pc:sldMkLst>
          <pc:docMk/>
          <pc:sldMk cId="0" sldId="263"/>
        </pc:sldMkLst>
        <pc:spChg chg="mod">
          <ac:chgData name="Nima Fazeli" userId="7c8a16111013f090" providerId="LiveId" clId="{8C0CB71F-09DE-4182-872A-BAC13982D448}" dt="2025-10-30T21:15:31.969" v="9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63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64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30T21:17:21.199" v="24" actId="20577"/>
        <pc:sldMkLst>
          <pc:docMk/>
          <pc:sldMk cId="0" sldId="265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65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17:21.199" v="24" actId="20577"/>
          <ac:spMkLst>
            <pc:docMk/>
            <pc:sldMk cId="0" sldId="265"/>
            <ac:spMk id="4" creationId="{00000000-0000-0000-0000-000000000000}"/>
          </ac:spMkLst>
        </pc:spChg>
      </pc:sldChg>
      <pc:sldChg chg="modSp del mod">
        <pc:chgData name="Nima Fazeli" userId="7c8a16111013f090" providerId="LiveId" clId="{8C0CB71F-09DE-4182-872A-BAC13982D448}" dt="2025-10-30T21:17:00.157" v="11" actId="2696"/>
        <pc:sldMkLst>
          <pc:docMk/>
          <pc:sldMk cId="0" sldId="266"/>
        </pc:sldMkLst>
        <pc:spChg chg="mod">
          <ac:chgData name="Nima Fazeli" userId="7c8a16111013f090" providerId="LiveId" clId="{8C0CB71F-09DE-4182-872A-BAC13982D448}" dt="2025-10-30T21:16:56.507" v="10" actId="21"/>
          <ac:spMkLst>
            <pc:docMk/>
            <pc:sldMk cId="0" sldId="266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67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67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67"/>
            <ac:spMk id="4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30T21:22:18.019" v="56" actId="5793"/>
        <pc:sldMkLst>
          <pc:docMk/>
          <pc:sldMk cId="0" sldId="268"/>
        </pc:sldMkLst>
        <pc:spChg chg="mod">
          <ac:chgData name="Nima Fazeli" userId="7c8a16111013f090" providerId="LiveId" clId="{8C0CB71F-09DE-4182-872A-BAC13982D448}" dt="2025-10-30T21:19:37.585" v="49" actId="6549"/>
          <ac:spMkLst>
            <pc:docMk/>
            <pc:sldMk cId="0" sldId="268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22:18.019" v="56" actId="5793"/>
          <ac:spMkLst>
            <pc:docMk/>
            <pc:sldMk cId="0" sldId="268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69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69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70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0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0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71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1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72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2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2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73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3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74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4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4"/>
            <ac:spMk id="4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75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5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5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76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6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6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77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7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7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30T21:06:38.915" v="1" actId="27636"/>
        <pc:sldMkLst>
          <pc:docMk/>
          <pc:sldMk cId="0" sldId="278"/>
        </pc:sldMkLst>
        <pc:spChg chg="mod">
          <ac:chgData name="Nima Fazeli" userId="7c8a16111013f090" providerId="LiveId" clId="{8C0CB71F-09DE-4182-872A-BAC13982D448}" dt="2025-10-30T21:06:38.915" v="1" actId="27636"/>
          <ac:spMkLst>
            <pc:docMk/>
            <pc:sldMk cId="0" sldId="278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79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9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30T21:32:25.310" v="63"/>
        <pc:sldMkLst>
          <pc:docMk/>
          <pc:sldMk cId="0" sldId="280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80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32:25.310" v="63"/>
          <ac:spMkLst>
            <pc:docMk/>
            <pc:sldMk cId="0" sldId="280"/>
            <ac:spMk id="4" creationId="{00000000-0000-0000-0000-000000000000}"/>
          </ac:spMkLst>
        </pc:spChg>
      </pc:sldChg>
      <pc:sldChg chg="addSp modSp del mod modClrScheme chgLayout">
        <pc:chgData name="Nima Fazeli" userId="7c8a16111013f090" providerId="LiveId" clId="{8C0CB71F-09DE-4182-872A-BAC13982D448}" dt="2025-10-30T21:32:13.382" v="59" actId="2696"/>
        <pc:sldMkLst>
          <pc:docMk/>
          <pc:sldMk cId="0" sldId="281"/>
        </pc:sldMkLst>
        <pc:spChg chg="add mod ord">
          <ac:chgData name="Nima Fazeli" userId="7c8a16111013f090" providerId="LiveId" clId="{8C0CB71F-09DE-4182-872A-BAC13982D448}" dt="2025-10-30T21:31:21.884" v="57" actId="700"/>
          <ac:spMkLst>
            <pc:docMk/>
            <pc:sldMk cId="0" sldId="281"/>
            <ac:spMk id="2" creationId="{E95E67BA-C4E3-6E38-418F-FE3DFC97AE9C}"/>
          </ac:spMkLst>
        </pc:spChg>
        <pc:spChg chg="mod ord">
          <ac:chgData name="Nima Fazeli" userId="7c8a16111013f090" providerId="LiveId" clId="{8C0CB71F-09DE-4182-872A-BAC13982D448}" dt="2025-10-30T21:32:09.118" v="58" actId="21"/>
          <ac:spMkLst>
            <pc:docMk/>
            <pc:sldMk cId="0" sldId="281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30T21:35:26.691" v="69" actId="122"/>
        <pc:sldMkLst>
          <pc:docMk/>
          <pc:sldMk cId="0" sldId="282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82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35:26.691" v="69" actId="122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30T21:35:45.850" v="70" actId="20577"/>
        <pc:sldMkLst>
          <pc:docMk/>
          <pc:sldMk cId="0" sldId="283"/>
        </pc:sldMkLst>
        <pc:spChg chg="mod">
          <ac:chgData name="Nima Fazeli" userId="7c8a16111013f090" providerId="LiveId" clId="{8C0CB71F-09DE-4182-872A-BAC13982D448}" dt="2025-10-30T21:35:45.850" v="70" actId="20577"/>
          <ac:spMkLst>
            <pc:docMk/>
            <pc:sldMk cId="0" sldId="283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30T21:06:38.382" v="0"/>
        <pc:sldMkLst>
          <pc:docMk/>
          <pc:sldMk cId="0" sldId="284"/>
        </pc:sldMkLst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84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30T21:06:38.382" v="0"/>
          <ac:spMkLst>
            <pc:docMk/>
            <pc:sldMk cId="0" sldId="284"/>
            <ac:spMk id="3" creationId="{00000000-0000-0000-0000-000000000000}"/>
          </ac:spMkLst>
        </pc:spChg>
      </pc:sldChg>
      <pc:sldChg chg="addSp delSp modSp new mod modClrScheme chgLayout">
        <pc:chgData name="Nima Fazeli" userId="7c8a16111013f090" providerId="LiveId" clId="{8C0CB71F-09DE-4182-872A-BAC13982D448}" dt="2025-10-30T21:44:00.609" v="78" actId="20577"/>
        <pc:sldMkLst>
          <pc:docMk/>
          <pc:sldMk cId="4234460997" sldId="285"/>
        </pc:sldMkLst>
        <pc:spChg chg="del mod ord">
          <ac:chgData name="Nima Fazeli" userId="7c8a16111013f090" providerId="LiveId" clId="{8C0CB71F-09DE-4182-872A-BAC13982D448}" dt="2025-10-30T21:43:52.800" v="72" actId="700"/>
          <ac:spMkLst>
            <pc:docMk/>
            <pc:sldMk cId="4234460997" sldId="285"/>
            <ac:spMk id="2" creationId="{CA6795EC-2126-7F91-473C-6855C17EDA18}"/>
          </ac:spMkLst>
        </pc:spChg>
        <pc:spChg chg="del mod ord">
          <ac:chgData name="Nima Fazeli" userId="7c8a16111013f090" providerId="LiveId" clId="{8C0CB71F-09DE-4182-872A-BAC13982D448}" dt="2025-10-30T21:43:52.800" v="72" actId="700"/>
          <ac:spMkLst>
            <pc:docMk/>
            <pc:sldMk cId="4234460997" sldId="285"/>
            <ac:spMk id="3" creationId="{B5176D6B-6B5E-B301-7A6F-9F6509F7BA4F}"/>
          </ac:spMkLst>
        </pc:spChg>
        <pc:spChg chg="add mod ord">
          <ac:chgData name="Nima Fazeli" userId="7c8a16111013f090" providerId="LiveId" clId="{8C0CB71F-09DE-4182-872A-BAC13982D448}" dt="2025-10-30T21:44:00.609" v="78" actId="20577"/>
          <ac:spMkLst>
            <pc:docMk/>
            <pc:sldMk cId="4234460997" sldId="285"/>
            <ac:spMk id="4" creationId="{5EF86CDE-60B1-BB63-02B5-805E985DAEBA}"/>
          </ac:spMkLst>
        </pc:spChg>
        <pc:spChg chg="add mod ord">
          <ac:chgData name="Nima Fazeli" userId="7c8a16111013f090" providerId="LiveId" clId="{8C0CB71F-09DE-4182-872A-BAC13982D448}" dt="2025-10-30T21:43:52.800" v="72" actId="700"/>
          <ac:spMkLst>
            <pc:docMk/>
            <pc:sldMk cId="4234460997" sldId="285"/>
            <ac:spMk id="5" creationId="{10D07F2E-3BCE-3617-70D8-7723974D10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553099C-2337-0E8B-5A67-F60D9007A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1898" y="0"/>
            <a:ext cx="3492103" cy="514350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4598F1-DE00-2EFF-A581-E9039DB8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6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9E363-6062-D9F8-07AE-C7EB07D7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020975" cy="1080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A4F-F9BF-5E83-4CB1-E902EB45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75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27C9CCA-295A-AC59-0705-4A77C016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CE3D37D7-9FCE-C1B9-1D34-F6AA4CCF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E99E5C4-418C-A391-9542-2356A990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6E3F5B-D25D-3D90-C993-E12734958B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82079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861BC8-C24F-9944-48CB-7F2550179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7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B5B9F-4285-BAA7-7C0D-6FD8A44C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7561049" cy="1080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B1458-6EC1-FCFC-E773-5DFD6ED9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9065"/>
            <a:ext cx="3240451" cy="532610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DD2B1-B898-D907-06E7-50540ECC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476" y="2571750"/>
            <a:ext cx="3240450" cy="1620226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1pPr>
            <a:lvl2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2pPr>
            <a:lvl3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3pPr>
            <a:lvl4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4pPr>
            <a:lvl5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A6568-DBFF-CBF4-3CB7-A43D9F38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843" y="1506208"/>
            <a:ext cx="3767682" cy="525467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AAB91-AD3A-B166-1BE0-5B0A2060F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71750"/>
            <a:ext cx="3780524" cy="1620226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1pPr>
            <a:lvl2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2pPr>
            <a:lvl3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3pPr>
            <a:lvl4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4pPr>
            <a:lvl5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3F30D823-D969-23AB-1418-6F17A308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F4062E3-85BC-C55B-13DF-ABEBE218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123B8B0-6738-E086-C479-A6F1B3A6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E1EB4E-7A8E-86A5-4BD0-3244F252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8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37805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0AA375-08CA-C8D0-8A8A-B3DDD3C8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24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986D3B-AFD7-F5F8-C378-E970BDF6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3651648"/>
            <a:ext cx="7560469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B33610-75FF-F6CF-B682-1B4B00DD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3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2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1DC0C6-710A-891F-E3B6-21909B53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53B73EF-F497-BEE7-D909-C5517201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209A68-1493-6F5F-C64D-9A24037B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2193698"/>
            <a:ext cx="2160300" cy="8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3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D5D93-4ABF-39DC-1DB7-95366ECE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25" y="411451"/>
            <a:ext cx="4320600" cy="37805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540075"/>
          </a:xfrm>
        </p:spPr>
        <p:txBody>
          <a:bodyPr rIns="0" bIns="0" anchor="t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/>
        </p:nvCxnSpPr>
        <p:spPr>
          <a:xfrm>
            <a:off x="791475" y="354388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9F5002-B64C-2942-EA08-65A91170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432060"/>
          </a:xfrm>
        </p:spPr>
        <p:txBody>
          <a:bodyPr rIns="0" bIns="0" anchor="b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/>
        </p:nvCxnSpPr>
        <p:spPr>
          <a:xfrm>
            <a:off x="791475" y="419197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457" y="0"/>
            <a:ext cx="5112544" cy="41919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860675" cy="2160300"/>
          </a:xfrm>
          <a:prstGeom prst="rect">
            <a:avLst/>
          </a:prstGeom>
          <a:noFill/>
        </p:spPr>
        <p:txBody>
          <a:bodyPr lIns="0" tIns="0"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860675" cy="1080150"/>
          </a:xfrm>
        </p:spPr>
        <p:txBody>
          <a:bodyPr lIns="0" tIns="0">
            <a:noAutofit/>
          </a:bodyPr>
          <a:lstStyle>
            <a:lvl1pPr marL="0" indent="0" algn="l">
              <a:buNone/>
              <a:defRPr sz="1800" b="1" i="0">
                <a:solidFill>
                  <a:schemeClr val="accent2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D389F9-D31F-C27D-6ACC-020E5325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059134-8E80-6345-214D-D2EADF4E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001" y="-128625"/>
            <a:ext cx="4519799" cy="64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19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45160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3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1849" cy="45160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D4C65F8-C52B-7FAE-4999-D1ECF9786D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2103" y="0"/>
            <a:ext cx="5651897" cy="451604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310008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61F07A-AE1C-DE3A-2507-73E14A00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accent2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108CC3-A36D-A95B-ECC7-176C28BC3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5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0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553099C-2337-0E8B-5A67-F60D9007A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1898" y="0"/>
            <a:ext cx="3492103" cy="514350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57466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860675" cy="2160300"/>
          </a:xfrm>
          <a:prstGeom prst="rect">
            <a:avLst/>
          </a:prstGeom>
          <a:noFill/>
        </p:spPr>
        <p:txBody>
          <a:bodyPr lIns="0" tIns="0" anchor="t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860675" cy="1080150"/>
          </a:xfrm>
        </p:spPr>
        <p:txBody>
          <a:bodyPr lIns="0" t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71D0CF-2008-BC24-78D0-CA6F44E46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360744-9285-2B02-077F-FE68DBB30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90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70E796-B877-9A4A-7294-D8E3DA2AB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160300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1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70E796-B877-9A4A-7294-D8E3DA2AB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85696"/>
            <a:ext cx="4860675" cy="2106279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BA4387-12D7-5866-FC22-9560A2C3E9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50" y="0"/>
            <a:ext cx="349185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85696"/>
            <a:ext cx="4320600" cy="2106279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2B724-FB5B-F267-87C7-EDC38C14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2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1431291-C038-A7FA-3C01-A073D613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51400" y="195420"/>
            <a:ext cx="8641200" cy="35025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99379B-5FAE-AEB1-2B5B-EE068617C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7ADC8-22F0-013A-FEC5-88FC5AB82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66" y="411957"/>
            <a:ext cx="2159794" cy="2159794"/>
          </a:xfrm>
        </p:spPr>
        <p:txBody>
          <a:bodyPr rIns="0" bIns="0"/>
          <a:lstStyle>
            <a:lvl1pPr marL="0" indent="0">
              <a:buNone/>
              <a:defRPr sz="11250" b="1" i="0">
                <a:solidFill>
                  <a:schemeClr val="bg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 userDrawn="1"/>
        </p:nvCxnSpPr>
        <p:spPr>
          <a:xfrm>
            <a:off x="791475" y="3111825"/>
            <a:ext cx="2160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85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93AD91-5BB9-10F1-FFB4-F2F741E233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2951560" cy="5143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50" y="411450"/>
            <a:ext cx="3240450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75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2150" y="3111825"/>
            <a:ext cx="3240450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7ADC8-22F0-013A-FEC5-88FC5AB82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13" y="4732051"/>
            <a:ext cx="539350" cy="20314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51" y="411957"/>
            <a:ext cx="1620225" cy="2159794"/>
          </a:xfrm>
        </p:spPr>
        <p:txBody>
          <a:bodyPr rIns="0" bIns="0"/>
          <a:lstStyle>
            <a:lvl1pPr marL="0" indent="0">
              <a:buNone/>
              <a:defRPr sz="7500" b="1" i="0">
                <a:solidFill>
                  <a:schemeClr val="bg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 userDrawn="1"/>
        </p:nvCxnSpPr>
        <p:spPr>
          <a:xfrm>
            <a:off x="3491559" y="3111825"/>
            <a:ext cx="16205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1851" y="3219840"/>
            <a:ext cx="1620225" cy="97213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62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9E363-6062-D9F8-07AE-C7EB07D7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020975" cy="1080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A4F-F9BF-5E83-4CB1-E902EB45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75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6E3F5B-D25D-3D90-C993-E12734958B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82079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3794B5-6122-FF4C-E878-61C2E155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7224091-94D1-6C01-A9AB-793B295B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5794D0E-980F-77E7-01B9-62E4FE5F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E46429-4ECF-717D-BF39-F5ADEDF61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95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B5B9F-4285-BAA7-7C0D-6FD8A44C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7561049" cy="1080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B1458-6EC1-FCFC-E773-5DFD6ED9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9065"/>
            <a:ext cx="3240451" cy="532610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DD2B1-B898-D907-06E7-50540ECC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476" y="2571750"/>
            <a:ext cx="3240450" cy="1620226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 Book Italic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A6568-DBFF-CBF4-3CB7-A43D9F38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843" y="1506208"/>
            <a:ext cx="3767682" cy="525467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AAB91-AD3A-B166-1BE0-5B0A2060F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71750"/>
            <a:ext cx="3780524" cy="1620226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 Book Italic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E1EB4E-7A8E-86A5-4BD0-3244F2526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060E704-4C97-8BDA-5A9A-C71431B7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8FF46BA-7922-741D-EC53-3387C0AD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3C6E1D9-DE3E-366A-E99A-C813A9E1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2D45CE-46AE-2FDF-2FC7-81EC8D4A1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7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37805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40232B-CEB1-3AB1-A529-5E2F8223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4ED9D-1AFB-1FB7-4B83-886975DC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793115-ADC3-AC04-8EE5-CA4C1B5A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B23D8D-0B38-9110-8D36-DCAE34545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9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AA016-EDC2-DBE1-39FA-2E4E7CBD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475" y="411450"/>
            <a:ext cx="7561050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3651648"/>
            <a:ext cx="7560469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69086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94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AA016-EDC2-DBE1-39FA-2E4E7CBD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475" y="411450"/>
            <a:ext cx="4860675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7" y="3651648"/>
            <a:ext cx="4860383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66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EFF4A00-104D-FA44-36E8-72B47327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6B463DC-5226-3156-494B-4A512ACA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58EB97D-69A1-78FC-DAFA-941D1C23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364533E-99D4-062A-42BC-FA1951649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6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791723-EE92-5E60-C952-8C6CED20B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59230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30775-0EAF-7D61-36C2-8DB03053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8B6D5E7-BA4F-A7A2-6E21-C30F8BF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A713A6C-CBF3-A454-B64E-71DC2046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D18244C-3667-4D59-F030-D09B06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40069F5-28D4-8998-5083-A662B0B5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791723-EE92-5E60-C952-8C6CED20B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88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00" y="2165456"/>
            <a:ext cx="2157400" cy="8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4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D5D93-4ABF-39DC-1DB7-95366ECE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25" y="411451"/>
            <a:ext cx="4320600" cy="37805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54007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 userDrawn="1"/>
        </p:nvCxnSpPr>
        <p:spPr>
          <a:xfrm>
            <a:off x="791475" y="354388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77E65B6-9B0E-B9F5-FB4D-2E232CF4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3730865-F86B-04D0-5679-D6FE1494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6AF0A89-D640-3E21-E292-124B74EB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799088-4877-63E1-F7AA-E6669A1ED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55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432060"/>
          </a:xfrm>
        </p:spPr>
        <p:txBody>
          <a:bodyPr rIns="0" bIns="0" anchor="b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 userDrawn="1"/>
        </p:nvCxnSpPr>
        <p:spPr>
          <a:xfrm>
            <a:off x="791475" y="419197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457" y="0"/>
            <a:ext cx="5112544" cy="41919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01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69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1849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EDE906-40EC-FEE3-2011-B883B0F4D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1851" y="0"/>
            <a:ext cx="5652150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95349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7ECED-3A6A-631E-8BEA-863D824CB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1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merci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7ECED-3A6A-631E-8BEA-863D824CB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59230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30775-0EAF-7D61-36C2-8DB03053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8B6D5E7-BA4F-A7A2-6E21-C30F8BF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A713A6C-CBF3-A454-B64E-71DC2046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D18244C-3667-4D59-F030-D09B06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40069F5-28D4-8998-5083-A662B0B5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5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9">
            <a:extLst>
              <a:ext uri="{FF2B5EF4-FFF2-40B4-BE49-F238E27FC236}">
                <a16:creationId xmlns:a16="http://schemas.microsoft.com/office/drawing/2014/main" id="{A0260FB4-F1FC-3DAB-4275-00E1294F76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50" y="0"/>
            <a:ext cx="349185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320600" cy="2160300"/>
          </a:xfr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C7BBEE-105C-53F7-7A0E-CEAB6637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39C7317-FFE7-8B2B-F46A-D977B8D8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51400" y="195420"/>
            <a:ext cx="8641200" cy="35025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2B724-FB5B-F267-87C7-EDC38C14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B2DA534-9954-1068-409E-3EC61255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66" y="411957"/>
            <a:ext cx="2159794" cy="2159794"/>
          </a:xfrm>
        </p:spPr>
        <p:txBody>
          <a:bodyPr rIns="0" bIns="0"/>
          <a:lstStyle>
            <a:lvl1pPr marL="0" indent="0">
              <a:buNone/>
              <a:defRPr sz="11250" b="1" i="0">
                <a:solidFill>
                  <a:schemeClr val="accent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/>
        </p:nvCxnSpPr>
        <p:spPr>
          <a:xfrm>
            <a:off x="791475" y="3111825"/>
            <a:ext cx="2160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A73C65-5DD6-D8B7-8800-6C13B6B3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5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93AD91-5BB9-10F1-FFB4-F2F741E233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295156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50" y="411450"/>
            <a:ext cx="3240450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2150" y="3111825"/>
            <a:ext cx="3240450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51" y="411957"/>
            <a:ext cx="1620225" cy="2159794"/>
          </a:xfrm>
        </p:spPr>
        <p:txBody>
          <a:bodyPr rIns="0" bIns="0"/>
          <a:lstStyle>
            <a:lvl1pPr marL="0" indent="0">
              <a:buNone/>
              <a:defRPr sz="7500" b="1" i="0">
                <a:solidFill>
                  <a:schemeClr val="accent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/>
        </p:nvCxnSpPr>
        <p:spPr>
          <a:xfrm>
            <a:off x="3491559" y="3111825"/>
            <a:ext cx="16205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1851" y="3219840"/>
            <a:ext cx="1620225" cy="97213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B81C4A-3134-9F0A-E348-05055B6E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1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A5D3-A1FC-105F-1452-17782075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1600"/>
            <a:ext cx="7561050" cy="318638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A4679-9334-0B00-6CB4-BE684612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475" y="4732050"/>
            <a:ext cx="1080150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fld id="{241EB5C9-1307-BA42-ABA2-0BC069CD8E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E873C-50BB-0C28-28DF-50D58984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775" y="4732050"/>
            <a:ext cx="2700375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525E-6DFC-07DA-9195-736CC551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1A565A77-8E10-55D7-DBCB-61D6E6B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3424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Suisse Int'l Semi Bold" panose="020B0804000000000000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Suisse Int'l Semi Bold" panose="020B0804000000000000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A5D3-A1FC-105F-1452-17782075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1600"/>
            <a:ext cx="7561050" cy="318638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A4679-9334-0B00-6CB4-BE684612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475" y="4732050"/>
            <a:ext cx="1080150" cy="41145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fld id="{DD15ADC5-1E09-274C-A248-435BAA1D6609}" type="datetime1">
              <a:rPr lang="fr-FR"/>
              <a:pPr/>
              <a:t>30/10/2025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E873C-50BB-0C28-28DF-50D58984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775" y="4732050"/>
            <a:ext cx="2700375" cy="41145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525E-6DFC-07DA-9195-736CC551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450" y="4732050"/>
            <a:ext cx="540075" cy="41145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1A565A77-8E10-55D7-DBCB-61D6E6B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827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Suisse Int'l Semi Bold" panose="020B0804000000000000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bg1"/>
          </a:solidFill>
          <a:latin typeface="Suisse Int'l Semi Bold" panose="020B0804000000000000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session_5_exercise_global-manager.doc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session_5_case_apple%5eM1.docx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Session 5: Navigating Global Economic &amp; Political Risk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buNone/>
            </a:pPr>
            <a:br/>
            <a:br/>
            <a:r>
              <a:t>Nima Fazeli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pPr marL="0" lvl="0" indent="0">
              <a:buNone/>
            </a:pPr>
            <a:r>
              <a:t>Fall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Live Data: The EUR/USD Rollercoaster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This isn't theoretical. Look at the recent volatility in the USD/EUR exchange rate. Imagine being a manager trying to forecast revenues or costs with this chart.</a:t>
            </a:r>
          </a:p>
        </p:txBody>
      </p:sp>
      <p:pic>
        <p:nvPicPr>
          <p:cNvPr id="3" name="Picture 1" descr="img/eur_usd_rat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37000" y="203200"/>
            <a:ext cx="4381500" cy="438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dirty="0"/>
              <a:t>ACTIVITY</a:t>
            </a:r>
            <a:r>
              <a:rPr dirty="0"/>
              <a:t> The Global Manager's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We will now work through the in-class activity found in </a:t>
            </a:r>
            <a:r>
              <a:rPr lang="fr-FR" dirty="0" err="1"/>
              <a:t>PSBLearn</a:t>
            </a:r>
            <a:r>
              <a:rPr lang="fr-FR" dirty="0"/>
              <a:t> </a:t>
            </a:r>
          </a:p>
          <a:p>
            <a:pPr lvl="0"/>
            <a:r>
              <a:rPr dirty="0"/>
              <a:t>Using the live data and company profiles, your teams will assess the impact of these FX shifts on both revenues and costs.</a:t>
            </a:r>
          </a:p>
          <a:p>
            <a:pPr lvl="0"/>
            <a:r>
              <a:rPr dirty="0"/>
              <a:t>This will make the two-sided nature of FX risk concrete.</a:t>
            </a:r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 err="1"/>
              <a:t>See</a:t>
            </a:r>
            <a:r>
              <a:rPr lang="fr-FR" dirty="0"/>
              <a:t> </a:t>
            </a:r>
            <a:r>
              <a:rPr lang="en-GB" dirty="0">
                <a:hlinkClick r:id="rId2"/>
              </a:rPr>
              <a:t>Class Activity: Global Manager's Dilemma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3: Managing FX Risk - Hedging Strategies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 Hedge or Not to Hedge?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Hedging is the act of entering into a financial contract to protect against unexpected movements in an underlying asset (like a currency). It's a strategic decision.</a:t>
            </a:r>
          </a:p>
          <a:p>
            <a:pPr lvl="0"/>
            <a:r>
              <a:rPr b="1"/>
              <a:t>The Argument FOR Hedging:</a:t>
            </a:r>
          </a:p>
          <a:p>
            <a:pPr lvl="1"/>
            <a:r>
              <a:t>Reduces uncertainty and cash flow volatility.</a:t>
            </a:r>
          </a:p>
          <a:p>
            <a:pPr lvl="1"/>
            <a:r>
              <a:t>Allows managers to focus on the core business, not currency speculation.</a:t>
            </a:r>
          </a:p>
          <a:p>
            <a:pPr lvl="1"/>
            <a:r>
              <a:t>Improves predictability for budgeting and financial planning.</a:t>
            </a:r>
          </a:p>
          <a:p>
            <a:pPr lvl="0"/>
            <a:r>
              <a:rPr b="1"/>
              <a:t>The Argument AGAINST Hedging:</a:t>
            </a:r>
          </a:p>
          <a:p>
            <a:pPr lvl="1"/>
            <a:r>
              <a:t>It has a cost (direct fees or opportunity cost).</a:t>
            </a:r>
          </a:p>
          <a:p>
            <a:pPr lvl="1"/>
            <a:r>
              <a:t>It eliminates the potential upside from favorable currency moves.</a:t>
            </a:r>
          </a:p>
          <a:p>
            <a:pPr lvl="1"/>
            <a:r>
              <a:t>Shareholders can diversify currency risk themselves more cheaply.</a:t>
            </a:r>
          </a:p>
          <a:p>
            <a:pPr marL="0" lvl="0" indent="0">
              <a:buNone/>
            </a:pPr>
            <a:r>
              <a:t>Most large multinationals hedge significant, near-term transaction exposures.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Common Hedging Instruments: A Manager's Overview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Instrument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How it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Analogy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Forward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A binding agreement to buy/sell a currency at a </a:t>
                      </a:r>
                      <a:r>
                        <a:rPr b="1"/>
                        <a:t>pre-agreed rate</a:t>
                      </a:r>
                      <a:r>
                        <a:t> on a future date.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Locking in a fixed price.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Option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Gives you the </a:t>
                      </a:r>
                      <a:r>
                        <a:rPr b="1"/>
                        <a:t>right</a:t>
                      </a:r>
                      <a:r>
                        <a:t>, but not the obligation, to buy/sell a currency at a specified rate. You pay a premium for this right.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Buying insurance.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We'll look at the two most common tools.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Hedging Example: Forward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Let's go back to our French exporter who is due to receive $1M in 3 months.</a:t>
            </a:r>
          </a:p>
          <a:p>
            <a:pPr lvl="0"/>
            <a:r>
              <a:t>The manager is worried the dollar will weaken (Scenario A).</a:t>
            </a:r>
          </a:p>
          <a:p>
            <a:pPr lvl="0"/>
            <a:r>
              <a:t>She calls the bank and enters into a </a:t>
            </a:r>
            <a:r>
              <a:rPr b="1"/>
              <a:t>forward contract</a:t>
            </a:r>
            <a:r>
              <a:t> to sell $1M in 3 months at a guaranteed rate of, say, </a:t>
            </a:r>
            <a:r>
              <a:rPr b="1"/>
              <a:t>€0.89 per $1</a:t>
            </a:r>
            <a:r>
              <a:t>.</a:t>
            </a:r>
          </a:p>
          <a:p>
            <a:pPr marL="0" lvl="0" indent="0">
              <a:buNone/>
            </a:pPr>
            <a:r>
              <a:rPr b="1"/>
              <a:t>Result:</a:t>
            </a:r>
          </a:p>
          <a:p>
            <a:pPr lvl="0"/>
            <a:r>
              <a:t>Her company is now </a:t>
            </a:r>
            <a:r>
              <a:rPr b="1"/>
              <a:t>guaranteed</a:t>
            </a:r>
            <a:r>
              <a:t> to receive </a:t>
            </a:r>
            <a:r>
              <a:rPr b="1"/>
              <a:t>€890,000</a:t>
            </a:r>
            <a:r>
              <a:t> in 3 months.</a:t>
            </a:r>
          </a:p>
          <a:p>
            <a:pPr lvl="0"/>
            <a:r>
              <a:t>If the dollar weakens to €0.80, she is protected from the loss.</a:t>
            </a:r>
          </a:p>
          <a:p>
            <a:pPr lvl="0"/>
            <a:r>
              <a:t>If the dollar strengthens to €1.00, she forgoes the potential upside.</a:t>
            </a:r>
          </a:p>
          <a:p>
            <a:pPr lvl="0"/>
            <a:r>
              <a:t>She has exchanged volatility for certainty.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Part 4: Beyond FX - Geopolitical Risk &amp; The Country Risk Premium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Geopolitical Risk?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It is the risk that political actions and events will negatively impact business operations and value. It's a broad category that has become a primary concern for boards and managers.</a:t>
            </a:r>
          </a:p>
        </p:txBody>
      </p:sp>
      <p:pic>
        <p:nvPicPr>
          <p:cNvPr id="3" name="Picture 1" descr="img/geopolitical-risk-mindmap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65200"/>
            <a:ext cx="5105400" cy="2857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Impact on the Firm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How does a geopolitical event in another country affect your company?</a:t>
            </a:r>
          </a:p>
          <a:p>
            <a:pPr lvl="0"/>
            <a:r>
              <a:rPr b="1"/>
              <a:t>Supply Chain Disruption:</a:t>
            </a:r>
            <a:r>
              <a:t> A new tariff on a key input from China raises your COGS. A war in Eastern Europe halts production at a key supplier.</a:t>
            </a:r>
          </a:p>
          <a:p>
            <a:pPr lvl="0"/>
            <a:r>
              <a:rPr b="1"/>
              <a:t>Market Access Loss:</a:t>
            </a:r>
            <a:r>
              <a:t> Sanctions on a country mean you can no longer sell your products there (zero revenue).</a:t>
            </a:r>
          </a:p>
          <a:p>
            <a:pPr lvl="0"/>
            <a:r>
              <a:rPr b="1"/>
              <a:t>Asset Seizure (Expropriation):</a:t>
            </a:r>
            <a:r>
              <a:t> A foreign government nationalizes your factory.</a:t>
            </a:r>
          </a:p>
          <a:p>
            <a:pPr lvl="0"/>
            <a:r>
              <a:rPr b="1"/>
              <a:t>Demand Shocks:</a:t>
            </a:r>
            <a:r>
              <a:t> Political instability in a region causes a recession, crushing consumer demand for your products.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Quantifying the Unquantifiable: The Country Risk Premium (CRP)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If geopolitical risk is real, it must have a price. Investors demand a higher return for taking on the risk of investing in a politically or economically unstable country. This extra return is the </a:t>
            </a:r>
            <a:r>
              <a:rPr b="1" dirty="0"/>
              <a:t>Country Risk Premium</a:t>
            </a:r>
            <a:r>
              <a:rPr dirty="0"/>
              <a:t>.</a:t>
            </a:r>
          </a:p>
          <a:p>
            <a:pPr lvl="0"/>
            <a:r>
              <a:rPr dirty="0"/>
              <a:t>It is an additional premium added to the cost of equity for firms with significant exposure to that country.</a:t>
            </a:r>
          </a:p>
          <a:p>
            <a:pPr lvl="0"/>
            <a:r>
              <a:rPr dirty="0"/>
              <a:t>It is estimated based on sovereign bond spreads or political risk ratings.</a:t>
            </a:r>
          </a:p>
          <a:p>
            <a:pPr lvl="0"/>
            <a:r>
              <a:rPr dirty="0"/>
              <a:t>A company like L'Oréal (mostly in stable markets) will have a low CRP. A firm with 80% of its assets in a volatile emerging market will have a very high CRP.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1: The Global Manager's Dilemma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WACC Revisited with Global Risk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dirty="0"/>
                  <a:t>We can now update our CAPM and WACC formulas to include this global risk factor.</a:t>
                </a:r>
              </a:p>
              <a:p>
                <a:pPr lvl="0"/>
                <a:r>
                  <a:rPr b="1" dirty="0"/>
                  <a:t>Standard Cost of Equity (Re):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/>
                      <m:t>ERP</m:t>
                    </m:r>
                  </m:oMath>
                </a14:m>
                <a:endParaRPr b="1" dirty="0"/>
              </a:p>
              <a:p>
                <a:pPr lvl="0"/>
                <a:r>
                  <a:rPr b="1" dirty="0"/>
                  <a:t>Cost of Equity with Global Risk (Re):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/>
                      <m:t>ERP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/>
                      <m:t>CRP</m:t>
                    </m:r>
                  </m:oMath>
                </a14:m>
                <a:endParaRPr b="1" dirty="0"/>
              </a:p>
              <a:p>
                <a:pPr marL="0" lvl="0" indent="0">
                  <a:buNone/>
                </a:pPr>
                <a:r>
                  <a:rPr b="1" dirty="0"/>
                  <a:t>The Managerial Insight:</a:t>
                </a:r>
                <a:r>
                  <a:rPr dirty="0"/>
                  <a:t> Operating in a risky country directly increases your WACC, which lowers the present value of your cash flows. This means a project in a high-risk country needs to generate much higher cash flows to be NPV-positive compared to an identical project in a stable country.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32" t="-2490" r="-16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EF86CDE-60B1-BB63-02B5-805E985D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CASE: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0D07F2E-3BCE-3617-70D8-7723974D1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460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t>Part 5: The New Strategic Landscape - Industrial Policy &amp; Supply Chains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Rise of Industrial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In response to geopolitical risk (especially US-China tensions and the COVID pandemic), governments are actively intervening to reshape supply chains.</a:t>
            </a:r>
          </a:p>
          <a:p>
            <a:pPr lvl="0"/>
            <a:r>
              <a:rPr b="1"/>
              <a:t>Industrial Policy:</a:t>
            </a:r>
            <a:r>
              <a:t> Government actions aimed at promoting specific industries or technologies deemed critical for national security or economic competitiveness.</a:t>
            </a:r>
          </a:p>
          <a:p>
            <a:pPr lvl="0"/>
            <a:r>
              <a:rPr b="1"/>
              <a:t>Key Examples:</a:t>
            </a:r>
          </a:p>
          <a:p>
            <a:pPr lvl="1"/>
            <a:r>
              <a:rPr b="1"/>
              <a:t>US CHIPS and Science Act:</a:t>
            </a:r>
            <a:r>
              <a:t> Subsidies to encourage semiconductor manufacturing in the US.</a:t>
            </a:r>
          </a:p>
          <a:p>
            <a:pPr lvl="1"/>
            <a:r>
              <a:rPr b="1"/>
              <a:t>US Inflation Reduction Act (IRA):</a:t>
            </a:r>
            <a:r>
              <a:t> Subsidies for green energy and electric vehicle production in North America.</a:t>
            </a:r>
          </a:p>
          <a:p>
            <a:pPr lvl="0"/>
            <a:r>
              <a:rPr b="1"/>
              <a:t>Impact:</a:t>
            </a:r>
            <a:r>
              <a:t> Creates powerful incentives (and disincentives) for firms to choose where they locate their production facilities.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From "Just-in-Time" to "Just-in-Case"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Just-in-Time (JIT)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Just-in-Case (JIC)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Primary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Efficiency &amp;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Resilience &amp;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Higher buffer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Sourcing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Single, low-cost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Multiple, diverse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Location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Global lowest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On-shoring, "friend-shoring"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Financial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Higher margins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Lower margins, higher NWC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Lower NWC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but lower risk of disruption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476" y="1606924"/>
            <a:ext cx="2700375" cy="2585051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This new environment forces a fundamental shift in supply chain strategy.</a:t>
            </a: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en-GB" dirty="0"/>
              <a:t>This is a direct trade-off between profitability and risk that managers must now actively make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CASE Apple's Supply Chain: Navigating US-China 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This is the </a:t>
            </a:r>
            <a:r>
              <a:rPr lang="fr-FR" dirty="0"/>
              <a:t>an</a:t>
            </a:r>
            <a:r>
              <a:rPr dirty="0"/>
              <a:t> application of today's concepts.</a:t>
            </a:r>
          </a:p>
          <a:p>
            <a:pPr lvl="0"/>
            <a:r>
              <a:rPr b="1" dirty="0"/>
              <a:t>The Situation:</a:t>
            </a:r>
            <a:r>
              <a:rPr dirty="0"/>
              <a:t> Apple built one of the most efficient JIT supply chains in history, centered on China.</a:t>
            </a:r>
          </a:p>
          <a:p>
            <a:pPr lvl="0"/>
            <a:r>
              <a:rPr b="1" dirty="0"/>
              <a:t>The Risks:</a:t>
            </a:r>
            <a:r>
              <a:rPr dirty="0"/>
              <a:t> US-China trade tensions, potential for conflict over Taiwan, COVID lockdowns. These are massive geopolitical risks.</a:t>
            </a:r>
          </a:p>
          <a:p>
            <a:pPr lvl="0"/>
            <a:r>
              <a:rPr b="1" dirty="0"/>
              <a:t>The Response:</a:t>
            </a:r>
            <a:r>
              <a:rPr dirty="0"/>
              <a:t> Apple is now actively pursuing a "China + 1" strategy, diversifying production to Vietnam, India, and other countries.</a:t>
            </a:r>
          </a:p>
          <a:p>
            <a:pPr lvl="0"/>
            <a:r>
              <a:rPr b="1" dirty="0"/>
              <a:t>The Managerial Trade-off:</a:t>
            </a:r>
            <a:r>
              <a:rPr dirty="0"/>
              <a:t> This is a "Just-in-Case" move. It increases costs and complexity (hurting margins) but makes Apple's supply chain more resilient (reducing risk). We will discuss if this is the right move for shareholders.</a:t>
            </a:r>
            <a:endParaRPr lang="fr-FR" dirty="0"/>
          </a:p>
          <a:p>
            <a:pPr marL="0" lvl="0" indent="0" algn="ctr">
              <a:buNone/>
            </a:pPr>
            <a:r>
              <a:rPr lang="en-GB" dirty="0">
                <a:hlinkClick r:id="rId2"/>
              </a:rPr>
              <a:t>Case: Apple's China+1 Strategy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Part 6: Wrap-Up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Key Takeaways for Session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AutoNum type="arabicPeriod"/>
            </a:pPr>
            <a:r>
              <a:rPr b="1"/>
              <a:t>FX Risk is Two-Sided:</a:t>
            </a:r>
            <a:r>
              <a:t> It affects both international revenues and costs. A strong home currency is not universally "good" or "bad."</a:t>
            </a:r>
          </a:p>
          <a:p>
            <a:pPr marL="342900" lvl="0" indent="-342900">
              <a:buAutoNum type="arabicPeriod"/>
            </a:pPr>
            <a:r>
              <a:rPr b="1"/>
              <a:t>Hedging is a Strategic Choice:</a:t>
            </a:r>
            <a:r>
              <a:t> It's a tool to reduce volatility, not a free lunch. It exchanges uncertainty for a cost.</a:t>
            </a:r>
          </a:p>
          <a:p>
            <a:pPr marL="342900" lvl="0" indent="-342900">
              <a:buAutoNum type="arabicPeriod"/>
            </a:pPr>
            <a:r>
              <a:rPr b="1"/>
              <a:t>Geopolitical Risk Has a Price:</a:t>
            </a:r>
            <a:r>
              <a:t> These risks are not just qualitative concerns; they are quantified in the </a:t>
            </a:r>
            <a:r>
              <a:rPr b="1"/>
              <a:t>Country Risk Premium (CRP)</a:t>
            </a:r>
            <a:r>
              <a:t>, which directly increases a firm's WACC and lowers its valuation.</a:t>
            </a:r>
          </a:p>
          <a:p>
            <a:pPr marL="342900" lvl="0" indent="-342900">
              <a:buAutoNum type="arabicPeriod"/>
            </a:pPr>
            <a:r>
              <a:rPr b="1"/>
              <a:t>Strategy is Adapting:</a:t>
            </a:r>
            <a:r>
              <a:t> The global landscape is forcing a move from pure </a:t>
            </a:r>
            <a:r>
              <a:rPr b="1"/>
              <a:t>efficiency</a:t>
            </a:r>
            <a:r>
              <a:t> (Just-in-Time) to a balance with </a:t>
            </a:r>
            <a:r>
              <a:rPr b="1"/>
              <a:t>resilience</a:t>
            </a:r>
            <a:r>
              <a:t> (Just-in-Case), a trade-off that has real financial consequences.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Reminders &amp; Session 5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 dirty="0"/>
              <a:t>Reminder:</a:t>
            </a:r>
            <a:r>
              <a:rPr dirty="0"/>
              <a:t> Your Group Case Write-up is due at the beginning of this session.</a:t>
            </a:r>
          </a:p>
          <a:p>
            <a:pPr lvl="0"/>
            <a:r>
              <a:rPr b="1" dirty="0"/>
              <a:t>Today's Goals:</a:t>
            </a:r>
          </a:p>
          <a:p>
            <a:pPr marL="685800" lvl="1" indent="-342900">
              <a:buAutoNum type="arabicPeriod"/>
            </a:pPr>
            <a:r>
              <a:rPr dirty="0"/>
              <a:t>Identify and measure </a:t>
            </a:r>
            <a:r>
              <a:rPr b="1" dirty="0"/>
              <a:t>Foreign Exchange (FX) Risk</a:t>
            </a:r>
            <a:r>
              <a:rPr dirty="0"/>
              <a:t> and its impact on your company's P&amp;L.</a:t>
            </a:r>
          </a:p>
          <a:p>
            <a:pPr marL="685800" lvl="1" indent="-342900">
              <a:buAutoNum type="arabicPeriod"/>
            </a:pPr>
            <a:r>
              <a:rPr dirty="0"/>
              <a:t>Understand basic </a:t>
            </a:r>
            <a:r>
              <a:rPr b="1" dirty="0"/>
              <a:t>hedging strategies</a:t>
            </a:r>
            <a:r>
              <a:rPr dirty="0"/>
              <a:t> as a tool to mitigate FX risk.</a:t>
            </a:r>
          </a:p>
          <a:p>
            <a:pPr marL="685800" lvl="1" indent="-342900">
              <a:buAutoNum type="arabicPeriod"/>
            </a:pPr>
            <a:r>
              <a:rPr dirty="0"/>
              <a:t>Define </a:t>
            </a:r>
            <a:r>
              <a:rPr b="1" dirty="0"/>
              <a:t>Geopolitical Risk</a:t>
            </a:r>
            <a:r>
              <a:rPr dirty="0"/>
              <a:t> and see how it is incorporated into valuation via the </a:t>
            </a:r>
            <a:r>
              <a:rPr b="1" dirty="0"/>
              <a:t>Country Risk Premium (CRP)</a:t>
            </a:r>
            <a:r>
              <a:rPr dirty="0"/>
              <a:t>.</a:t>
            </a:r>
          </a:p>
          <a:p>
            <a:pPr marL="685800" lvl="1" indent="-342900">
              <a:buAutoNum type="arabicPeriod"/>
            </a:pPr>
            <a:r>
              <a:rPr dirty="0"/>
              <a:t>Analyze the strategic shift from "Just-in-Time" to "Just-in-Case" supply chains in response to global uncertainty.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t>The Shift: From Globalization to a Fragmented World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476" y="1627094"/>
            <a:ext cx="2700375" cy="2564881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dirty="0"/>
              <a:t>The assumptions that underpinned global business strategy for 30 years are changing.</a:t>
            </a: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r>
              <a:rPr lang="en-GB" dirty="0"/>
              <a:t>As a manager, you must operate in the new reality. Today, we build the toolkit for it.</a:t>
            </a:r>
          </a:p>
          <a:p>
            <a:pPr marL="0" lvl="0" indent="0">
              <a:buNone/>
            </a:pPr>
            <a:endParaRPr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222578"/>
              </p:ext>
            </p:extLst>
          </p:nvPr>
        </p:nvGraphicFramePr>
        <p:xfrm>
          <a:off x="4031925" y="655122"/>
          <a:ext cx="4320601" cy="329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34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100"/>
                        <a:t>The "Old World" (c. 1990-2015)</a:t>
                      </a:r>
                    </a:p>
                  </a:txBody>
                  <a:tcPr marL="76586" marR="76586" marT="38293" marB="38293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fr-FR" sz="1100"/>
                        <a:t>The "New World" (Today)</a:t>
                      </a:r>
                    </a:p>
                  </a:txBody>
                  <a:tcPr marL="76586" marR="76586" marT="38293" marB="382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4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fr-FR" sz="1100" b="1"/>
                        <a:t>Assumption:</a:t>
                      </a:r>
                      <a:r>
                        <a:rPr lang="fr-FR" sz="1100"/>
                        <a:t> Ever-increasing free trade.</a:t>
                      </a:r>
                    </a:p>
                  </a:txBody>
                  <a:tcPr marL="76586" marR="76586" marT="38293" marB="38293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100" b="1"/>
                        <a:t>Reality:</a:t>
                      </a:r>
                      <a:r>
                        <a:rPr lang="en-GB" sz="1100"/>
                        <a:t> Trade wars, tariffs, sanctions.</a:t>
                      </a:r>
                    </a:p>
                  </a:txBody>
                  <a:tcPr marL="76586" marR="76586" marT="38293" marB="382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4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fr-FR" sz="1100" b="1"/>
                        <a:t>Goal:</a:t>
                      </a:r>
                      <a:r>
                        <a:rPr lang="fr-FR" sz="1100"/>
                        <a:t> Efficiency, cost minimization.</a:t>
                      </a:r>
                    </a:p>
                  </a:txBody>
                  <a:tcPr marL="76586" marR="76586" marT="38293" marB="38293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100" b="1"/>
                        <a:t>Goal:</a:t>
                      </a:r>
                      <a:r>
                        <a:rPr lang="en-GB" sz="1100"/>
                        <a:t> Resilience, security of supply.</a:t>
                      </a:r>
                    </a:p>
                  </a:txBody>
                  <a:tcPr marL="76586" marR="76586" marT="38293" marB="38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491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fr-FR" sz="1100" b="1"/>
                        <a:t>Strategy:</a:t>
                      </a:r>
                      <a:r>
                        <a:rPr lang="fr-FR" sz="1100"/>
                        <a:t> "Just-in-Time" supply chains.</a:t>
                      </a:r>
                    </a:p>
                  </a:txBody>
                  <a:tcPr marL="76586" marR="76586" marT="38293" marB="38293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fr-FR" sz="1100" b="1"/>
                        <a:t>Strategy:</a:t>
                      </a:r>
                      <a:r>
                        <a:rPr lang="fr-FR" sz="1100"/>
                        <a:t> "Just-in-Case," on-shoring, friend-shoring.</a:t>
                      </a:r>
                    </a:p>
                  </a:txBody>
                  <a:tcPr marL="76586" marR="76586" marT="38293" marB="38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491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fr-FR" sz="1100" b="1"/>
                        <a:t>Key Risk:</a:t>
                      </a:r>
                      <a:r>
                        <a:rPr lang="fr-FR" sz="1100"/>
                        <a:t> Economic cycle.</a:t>
                      </a:r>
                    </a:p>
                  </a:txBody>
                  <a:tcPr marL="76586" marR="76586" marT="38293" marB="38293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100" b="1"/>
                        <a:t>Key Risks:</a:t>
                      </a:r>
                      <a:r>
                        <a:rPr lang="en-GB" sz="1100"/>
                        <a:t> Geopolitical, pandemic, climate.</a:t>
                      </a:r>
                    </a:p>
                  </a:txBody>
                  <a:tcPr marL="76586" marR="76586" marT="38293" marB="382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2: Foreign Exchange (FX) Risk - The P&amp;L Impact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FX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For a manager, it's the risk that exchange rate movements will negatively impact your company's profits and cash flows.</a:t>
            </a:r>
          </a:p>
          <a:p>
            <a:pPr marL="0" lvl="0" indent="0">
              <a:buNone/>
            </a:pPr>
            <a:r>
              <a:t>There are three main types, but we'll focus on the most direct one:</a:t>
            </a:r>
          </a:p>
          <a:p>
            <a:pPr marL="342900" lvl="0" indent="-342900">
              <a:buAutoNum type="arabicPeriod"/>
            </a:pPr>
            <a:r>
              <a:rPr b="1"/>
              <a:t>Transaction Exposure:</a:t>
            </a:r>
            <a:r>
              <a:t> Risk on future cash flows from specific, contracted international transactions (e.g., you have a contract to sell goods in the US for $1M in 90 days).</a:t>
            </a:r>
          </a:p>
          <a:p>
            <a:pPr marL="342900" lvl="0" indent="-342900">
              <a:buAutoNum type="arabicPeriod"/>
            </a:pPr>
            <a:r>
              <a:rPr b="1"/>
              <a:t>Translation Exposure:</a:t>
            </a:r>
            <a:r>
              <a:t> "Accounting risk" that arises when converting foreign subsidiaries' financial statements back to the parent company's home currency.</a:t>
            </a:r>
          </a:p>
          <a:p>
            <a:pPr marL="342900" lvl="0" indent="-342900">
              <a:buAutoNum type="arabicPeriod"/>
            </a:pPr>
            <a:r>
              <a:rPr b="1"/>
              <a:t>Economic Exposure:</a:t>
            </a:r>
            <a:r>
              <a:t> Long-term risk that exchange rate movements will affect a firm's competitive position and future cash flows.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An Example: French Company, US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You are a French company (home currency EUR) that just sold goods to a US client.</a:t>
            </a:r>
          </a:p>
          <a:p>
            <a:pPr lvl="0"/>
            <a:r>
              <a:t>The client will pay you </a:t>
            </a:r>
            <a:r>
              <a:rPr b="1"/>
              <a:t>US$1,000,000</a:t>
            </a:r>
            <a:r>
              <a:t> in 3 months.</a:t>
            </a:r>
          </a:p>
          <a:p>
            <a:pPr lvl="0"/>
            <a:r>
              <a:t>The current exchange rate is </a:t>
            </a:r>
            <a:r>
              <a:rPr b="1"/>
              <a:t>€0.90 per $1</a:t>
            </a:r>
            <a:r>
              <a:t>. You expect to receive </a:t>
            </a:r>
            <a:r>
              <a:rPr b="1"/>
              <a:t>€900,000</a:t>
            </a:r>
            <a: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An Intuitive Example: French Company, US Sales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Exchange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Received in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Impact on your P&amp;L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€0.90 / 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€900,000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The expected amount.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Scenario A: Dollar weakens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€0.80 / 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€800,000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Loss of €100,000!</a:t>
                      </a:r>
                      <a:r>
                        <a:t> Bad.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Scenario B: Dollar strengthens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€1.00 / 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€1,000,000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Gain of €100,000!</a:t>
                      </a:r>
                      <a:r>
                        <a:t> Good.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Your company's revenue in Euros is volatile, even if you sell the exact same amount in dollars.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It Cuts Both Ways: The Importer's 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080000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Exchange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Cost in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Impact on your P&amp;L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€0.90 / 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€900,000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The expected cost.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Scenario A: Dollar weakens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€0.80 / 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€800,000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Saved €100,000!</a:t>
                      </a:r>
                      <a:r>
                        <a:t> Good.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Scenario B: Dollar strengthens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€1.00 / 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€1,000,000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Cost €100,000 more!</a:t>
                      </a:r>
                      <a:r>
                        <a:t> Bad.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476" y="1519518"/>
            <a:ext cx="2700375" cy="2672457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Now, assume your French company needs to </a:t>
            </a:r>
            <a:r>
              <a:rPr b="1" dirty="0"/>
              <a:t>buy</a:t>
            </a:r>
            <a:r>
              <a:rPr dirty="0"/>
              <a:t> a key component from the US for </a:t>
            </a:r>
            <a:r>
              <a:rPr b="1" dirty="0"/>
              <a:t>US$1,000,000</a:t>
            </a:r>
            <a:r>
              <a:rPr dirty="0"/>
              <a:t>.</a:t>
            </a: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r>
              <a:rPr lang="en-GB" dirty="0"/>
              <a:t>A </a:t>
            </a:r>
            <a:r>
              <a:rPr lang="en-GB" b="1" dirty="0"/>
              <a:t>strong</a:t>
            </a:r>
            <a:r>
              <a:rPr lang="en-GB" dirty="0"/>
              <a:t> home currency is good for importers, bad for exporters. A </a:t>
            </a:r>
            <a:r>
              <a:rPr lang="en-GB" b="1" dirty="0"/>
              <a:t>weak</a:t>
            </a:r>
            <a:r>
              <a:rPr lang="en-GB" dirty="0"/>
              <a:t> home currency is bad for importers, good for exporters.</a:t>
            </a:r>
          </a:p>
          <a:p>
            <a:pPr marL="0" lvl="0" indent="0"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B_thème 1">
  <a:themeElements>
    <a:clrScheme name="PSB_ couleurs">
      <a:dk1>
        <a:srgbClr val="1D1D1B"/>
      </a:dk1>
      <a:lt1>
        <a:srgbClr val="FFFFFC"/>
      </a:lt1>
      <a:dk2>
        <a:srgbClr val="E8E7E5"/>
      </a:dk2>
      <a:lt2>
        <a:srgbClr val="E7E6E6"/>
      </a:lt2>
      <a:accent1>
        <a:srgbClr val="233468"/>
      </a:accent1>
      <a:accent2>
        <a:srgbClr val="AF10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FA5737-A658-403C-83F9-ECB8B6C4C9E6}" vid="{5C32A3EC-EEC9-4664-ADA7-DA3C3240714B}"/>
    </a:ext>
  </a:extLst>
</a:theme>
</file>

<file path=ppt/theme/theme2.xml><?xml version="1.0" encoding="utf-8"?>
<a:theme xmlns:a="http://schemas.openxmlformats.org/drawingml/2006/main" name="PSB_thème 2">
  <a:themeElements>
    <a:clrScheme name="PSB_ couleurs">
      <a:dk1>
        <a:srgbClr val="1D1D1B"/>
      </a:dk1>
      <a:lt1>
        <a:srgbClr val="FFFFFC"/>
      </a:lt1>
      <a:dk2>
        <a:srgbClr val="E8E7E5"/>
      </a:dk2>
      <a:lt2>
        <a:srgbClr val="E7E6E6"/>
      </a:lt2>
      <a:accent1>
        <a:srgbClr val="233468"/>
      </a:accent1>
      <a:accent2>
        <a:srgbClr val="AF10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FA5737-A658-403C-83F9-ECB8B6C4C9E6}" vid="{E937DD1B-3629-4B5D-9A64-6F589EA34A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template_improved</Template>
  <TotalTime>1</TotalTime>
  <Words>1905</Words>
  <Application>Microsoft Office PowerPoint</Application>
  <PresentationFormat>Affichage à l'écran (16:9)</PresentationFormat>
  <Paragraphs>185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Cambria Math</vt:lpstr>
      <vt:lpstr>Suisse Int'l</vt:lpstr>
      <vt:lpstr>Suisse Int'l Bold</vt:lpstr>
      <vt:lpstr>Suisse Int'l Book Italic</vt:lpstr>
      <vt:lpstr>Suisse Int'l Semi Bold</vt:lpstr>
      <vt:lpstr>PSB_thème 1</vt:lpstr>
      <vt:lpstr>PSB_thème 2</vt:lpstr>
      <vt:lpstr>Session 5: Navigating Global Economic &amp; Political Risk</vt:lpstr>
      <vt:lpstr>Part 1: The Global Manager's Dilemma</vt:lpstr>
      <vt:lpstr>Reminders &amp; Session 5 Goals</vt:lpstr>
      <vt:lpstr>The Shift: From Globalization to a Fragmented World</vt:lpstr>
      <vt:lpstr>Part 2: Foreign Exchange (FX) Risk - The P&amp;L Impact</vt:lpstr>
      <vt:lpstr>What is FX Risk?</vt:lpstr>
      <vt:lpstr>An Example: French Company, US Sales</vt:lpstr>
      <vt:lpstr>An Intuitive Example: French Company, US Sales</vt:lpstr>
      <vt:lpstr>It Cuts Both Ways: The Importer's View</vt:lpstr>
      <vt:lpstr>Live Data: The EUR/USD Rollercoaster</vt:lpstr>
      <vt:lpstr>ACTIVITY The Global Manager's Dilemma</vt:lpstr>
      <vt:lpstr>Part 3: Managing FX Risk - Hedging Strategies</vt:lpstr>
      <vt:lpstr>To Hedge or Not to Hedge?</vt:lpstr>
      <vt:lpstr>Common Hedging Instruments: A Manager's Overview</vt:lpstr>
      <vt:lpstr>Hedging Example: Forward Contract</vt:lpstr>
      <vt:lpstr>Part 4: Beyond FX - Geopolitical Risk &amp; The Country Risk Premium</vt:lpstr>
      <vt:lpstr>What is Geopolitical Risk?</vt:lpstr>
      <vt:lpstr>The Impact on the Firm</vt:lpstr>
      <vt:lpstr>Quantifying the Unquantifiable: The Country Risk Premium (CRP)</vt:lpstr>
      <vt:lpstr>The WACC Revisited with Global Risk</vt:lpstr>
      <vt:lpstr>CASE: </vt:lpstr>
      <vt:lpstr>Part 5: The New Strategic Landscape - Industrial Policy &amp; Supply Chains</vt:lpstr>
      <vt:lpstr>The Rise of Industrial Policy</vt:lpstr>
      <vt:lpstr>From "Just-in-Time" to "Just-in-Case"</vt:lpstr>
      <vt:lpstr>CASE Apple's Supply Chain: Navigating US-China Tensions</vt:lpstr>
      <vt:lpstr>Part 6: Wrap-Up</vt:lpstr>
      <vt:lpstr>Key Takeaways for Session 5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5: Navigating Global Economic &amp; Political Risk</dc:title>
  <dc:creator>Nima Fazeli</dc:creator>
  <cp:keywords/>
  <cp:lastModifiedBy>Nima Fazeli</cp:lastModifiedBy>
  <cp:revision>1</cp:revision>
  <dcterms:created xsi:type="dcterms:W3CDTF">2025-10-30T21:04:45Z</dcterms:created>
  <dcterms:modified xsi:type="dcterms:W3CDTF">2025-10-30T21:44:04Z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Fall 2025</vt:lpwstr>
  </property>
</Properties>
</file>