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6434A-E7F3-402A-9C8A-C8DADCAB2AE3}" v="1" dt="2025-10-21T23:58:28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94" autoAdjust="0"/>
  </p:normalViewPr>
  <p:slideViewPr>
    <p:cSldViewPr snapToGrid="0" snapToObjects="1">
      <p:cViewPr varScale="1">
        <p:scale>
          <a:sx n="114" d="100"/>
          <a:sy n="114" d="100"/>
        </p:scale>
        <p:origin x="490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ma Fazeli" userId="7c8a16111013f090" providerId="LiveId" clId="{8C0CB71F-09DE-4182-872A-BAC13982D448}"/>
    <pc:docChg chg="custSel modSld">
      <pc:chgData name="Nima Fazeli" userId="7c8a16111013f090" providerId="LiveId" clId="{8C0CB71F-09DE-4182-872A-BAC13982D448}" dt="2025-10-22T00:00:50.236" v="99" actId="478"/>
      <pc:docMkLst>
        <pc:docMk/>
      </pc:docMkLst>
      <pc:sldChg chg="modSp">
        <pc:chgData name="Nima Fazeli" userId="7c8a16111013f090" providerId="LiveId" clId="{8C0CB71F-09DE-4182-872A-BAC13982D448}" dt="2025-10-21T23:58:28.095" v="0"/>
        <pc:sldMkLst>
          <pc:docMk/>
          <pc:sldMk cId="0" sldId="256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56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56"/>
            <ac:spMk id="3" creationId="{00000000-0000-0000-0000-000000000000}"/>
          </ac:spMkLst>
        </pc:spChg>
      </pc:sldChg>
      <pc:sldChg chg="delSp modSp mod">
        <pc:chgData name="Nima Fazeli" userId="7c8a16111013f090" providerId="LiveId" clId="{8C0CB71F-09DE-4182-872A-BAC13982D448}" dt="2025-10-21T23:59:32.333" v="10" actId="478"/>
        <pc:sldMkLst>
          <pc:docMk/>
          <pc:sldMk cId="0" sldId="257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57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57"/>
            <ac:spMk id="3" creationId="{00000000-0000-0000-0000-000000000000}"/>
          </ac:spMkLst>
        </pc:spChg>
        <pc:spChg chg="del mod">
          <ac:chgData name="Nima Fazeli" userId="7c8a16111013f090" providerId="LiveId" clId="{8C0CB71F-09DE-4182-872A-BAC13982D448}" dt="2025-10-21T23:59:32.333" v="10" actId="478"/>
          <ac:spMkLst>
            <pc:docMk/>
            <pc:sldMk cId="0" sldId="257"/>
            <ac:spMk id="5" creationId="{00000000-0000-0000-0000-000000000000}"/>
          </ac:spMkLst>
        </pc:spChg>
      </pc:sldChg>
      <pc:sldChg chg="delSp modSp mod">
        <pc:chgData name="Nima Fazeli" userId="7c8a16111013f090" providerId="LiveId" clId="{8C0CB71F-09DE-4182-872A-BAC13982D448}" dt="2025-10-21T23:59:39.910" v="11" actId="478"/>
        <pc:sldMkLst>
          <pc:docMk/>
          <pc:sldMk cId="0" sldId="258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58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58"/>
            <ac:spMk id="3" creationId="{00000000-0000-0000-0000-000000000000}"/>
          </ac:spMkLst>
        </pc:spChg>
        <pc:spChg chg="del mod">
          <ac:chgData name="Nima Fazeli" userId="7c8a16111013f090" providerId="LiveId" clId="{8C0CB71F-09DE-4182-872A-BAC13982D448}" dt="2025-10-21T23:59:39.910" v="11" actId="478"/>
          <ac:spMkLst>
            <pc:docMk/>
            <pc:sldMk cId="0" sldId="258"/>
            <ac:spMk id="5" creationId="{00000000-0000-0000-0000-000000000000}"/>
          </ac:spMkLst>
        </pc:spChg>
      </pc:sldChg>
      <pc:sldChg chg="delSp modSp mod">
        <pc:chgData name="Nima Fazeli" userId="7c8a16111013f090" providerId="LiveId" clId="{8C0CB71F-09DE-4182-872A-BAC13982D448}" dt="2025-10-22T00:00:18.728" v="96" actId="1035"/>
        <pc:sldMkLst>
          <pc:docMk/>
          <pc:sldMk cId="0" sldId="259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59"/>
            <ac:spMk id="4" creationId="{00000000-0000-0000-0000-000000000000}"/>
          </ac:spMkLst>
        </pc:spChg>
        <pc:spChg chg="del mod">
          <ac:chgData name="Nima Fazeli" userId="7c8a16111013f090" providerId="LiveId" clId="{8C0CB71F-09DE-4182-872A-BAC13982D448}" dt="2025-10-21T23:59:59.241" v="13" actId="478"/>
          <ac:spMkLst>
            <pc:docMk/>
            <pc:sldMk cId="0" sldId="259"/>
            <ac:spMk id="7" creationId="{00000000-0000-0000-0000-000000000000}"/>
          </ac:spMkLst>
        </pc:spChg>
        <pc:graphicFrameChg chg="mod modGraphic">
          <ac:chgData name="Nima Fazeli" userId="7c8a16111013f090" providerId="LiveId" clId="{8C0CB71F-09DE-4182-872A-BAC13982D448}" dt="2025-10-22T00:00:18.728" v="96" actId="1035"/>
          <ac:graphicFrameMkLst>
            <pc:docMk/>
            <pc:sldMk cId="0" sldId="259"/>
            <ac:graphicFrameMk id="6" creationId="{00000000-0000-0000-0000-000000000000}"/>
          </ac:graphicFrameMkLst>
        </pc:graphicFrameChg>
        <pc:graphicFrameChg chg="del mod">
          <ac:chgData name="Nima Fazeli" userId="7c8a16111013f090" providerId="LiveId" clId="{8C0CB71F-09DE-4182-872A-BAC13982D448}" dt="2025-10-21T23:59:51.487" v="12" actId="478"/>
          <ac:graphicFrameMkLst>
            <pc:docMk/>
            <pc:sldMk cId="0" sldId="259"/>
            <ac:graphicFrameMk id="8" creationId="{00000000-0000-0000-0000-000000000000}"/>
          </ac:graphicFrameMkLst>
        </pc:graphicFrameChg>
      </pc:sldChg>
      <pc:sldChg chg="delSp modSp mod">
        <pc:chgData name="Nima Fazeli" userId="7c8a16111013f090" providerId="LiveId" clId="{8C0CB71F-09DE-4182-872A-BAC13982D448}" dt="2025-10-22T00:00:27.015" v="97" actId="478"/>
        <pc:sldMkLst>
          <pc:docMk/>
          <pc:sldMk cId="0" sldId="260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60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60"/>
            <ac:spMk id="3" creationId="{00000000-0000-0000-0000-000000000000}"/>
          </ac:spMkLst>
        </pc:spChg>
        <pc:spChg chg="del mod">
          <ac:chgData name="Nima Fazeli" userId="7c8a16111013f090" providerId="LiveId" clId="{8C0CB71F-09DE-4182-872A-BAC13982D448}" dt="2025-10-22T00:00:27.015" v="97" actId="478"/>
          <ac:spMkLst>
            <pc:docMk/>
            <pc:sldMk cId="0" sldId="260"/>
            <ac:spMk id="5" creationId="{00000000-0000-0000-0000-000000000000}"/>
          </ac:spMkLst>
        </pc:spChg>
      </pc:sldChg>
      <pc:sldChg chg="delSp modSp mod">
        <pc:chgData name="Nima Fazeli" userId="7c8a16111013f090" providerId="LiveId" clId="{8C0CB71F-09DE-4182-872A-BAC13982D448}" dt="2025-10-22T00:00:34.255" v="98" actId="478"/>
        <pc:sldMkLst>
          <pc:docMk/>
          <pc:sldMk cId="0" sldId="261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61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8.688" v="2" actId="27636"/>
          <ac:spMkLst>
            <pc:docMk/>
            <pc:sldMk cId="0" sldId="261"/>
            <ac:spMk id="3" creationId="{00000000-0000-0000-0000-000000000000}"/>
          </ac:spMkLst>
        </pc:spChg>
        <pc:spChg chg="del mod">
          <ac:chgData name="Nima Fazeli" userId="7c8a16111013f090" providerId="LiveId" clId="{8C0CB71F-09DE-4182-872A-BAC13982D448}" dt="2025-10-22T00:00:34.255" v="98" actId="478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21T23:58:28.807" v="3" actId="27636"/>
        <pc:sldMkLst>
          <pc:docMk/>
          <pc:sldMk cId="0" sldId="262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62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8.807" v="3" actId="27636"/>
          <ac:spMkLst>
            <pc:docMk/>
            <pc:sldMk cId="0" sldId="262"/>
            <ac:spMk id="3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0-21T23:58:28.095" v="0"/>
        <pc:sldMkLst>
          <pc:docMk/>
          <pc:sldMk cId="0" sldId="263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63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63"/>
            <ac:spMk id="3" creationId="{00000000-0000-0000-0000-000000000000}"/>
          </ac:spMkLst>
        </pc:spChg>
      </pc:sldChg>
      <pc:sldChg chg="delSp modSp mod">
        <pc:chgData name="Nima Fazeli" userId="7c8a16111013f090" providerId="LiveId" clId="{8C0CB71F-09DE-4182-872A-BAC13982D448}" dt="2025-10-22T00:00:50.236" v="99" actId="478"/>
        <pc:sldMkLst>
          <pc:docMk/>
          <pc:sldMk cId="0" sldId="264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64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8.948" v="5" actId="27636"/>
          <ac:spMkLst>
            <pc:docMk/>
            <pc:sldMk cId="0" sldId="264"/>
            <ac:spMk id="3" creationId="{00000000-0000-0000-0000-000000000000}"/>
          </ac:spMkLst>
        </pc:spChg>
        <pc:spChg chg="del mod">
          <ac:chgData name="Nima Fazeli" userId="7c8a16111013f090" providerId="LiveId" clId="{8C0CB71F-09DE-4182-872A-BAC13982D448}" dt="2025-10-22T00:00:50.236" v="99" actId="478"/>
          <ac:spMkLst>
            <pc:docMk/>
            <pc:sldMk cId="0" sldId="264"/>
            <ac:spMk id="5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21T23:58:28.979" v="6" actId="27636"/>
        <pc:sldMkLst>
          <pc:docMk/>
          <pc:sldMk cId="0" sldId="265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65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8.979" v="6" actId="27636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21T23:58:29.048" v="7" actId="27636"/>
        <pc:sldMkLst>
          <pc:docMk/>
          <pc:sldMk cId="0" sldId="266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66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9.048" v="7" actId="27636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21T23:58:29.068" v="8" actId="27636"/>
        <pc:sldMkLst>
          <pc:docMk/>
          <pc:sldMk cId="0" sldId="267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67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9.068" v="8" actId="27636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0-21T23:58:29.084" v="9" actId="27636"/>
        <pc:sldMkLst>
          <pc:docMk/>
          <pc:sldMk cId="0" sldId="268"/>
        </pc:sldMkLst>
        <pc:spChg chg="mod">
          <ac:chgData name="Nima Fazeli" userId="7c8a16111013f090" providerId="LiveId" clId="{8C0CB71F-09DE-4182-872A-BAC13982D448}" dt="2025-10-21T23:58:28.095" v="0"/>
          <ac:spMkLst>
            <pc:docMk/>
            <pc:sldMk cId="0" sldId="268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0-21T23:58:29.084" v="9" actId="27636"/>
          <ac:spMkLst>
            <pc:docMk/>
            <pc:sldMk cId="0" sldId="26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320600" cy="21603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311975" cy="10801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553099C-2337-0E8B-5A67-F60D9007A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1898" y="0"/>
            <a:ext cx="3492103" cy="5143500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4598F1-DE00-2EFF-A581-E9039DB8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9E363-6062-D9F8-07AE-C7EB07D7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020975" cy="10801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5FA4F-F9BF-5E83-4CB1-E902EB45D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75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27C9CCA-295A-AC59-0705-4A77C016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CE3D37D7-9FCE-C1B9-1D34-F6AA4CCF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E99E5C4-418C-A391-9542-2356A990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6E3F5B-D25D-3D90-C993-E12734958B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82079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861BC8-C24F-9944-48CB-7F2550179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1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B5B9F-4285-BAA7-7C0D-6FD8A44C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7561049" cy="1080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4B1458-6EC1-FCFC-E773-5DFD6ED9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9065"/>
            <a:ext cx="3240451" cy="532610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7DD2B1-B898-D907-06E7-50540ECC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476" y="2571750"/>
            <a:ext cx="3240450" cy="1620226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1pPr>
            <a:lvl2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2pPr>
            <a:lvl3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3pPr>
            <a:lvl4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4pPr>
            <a:lvl5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A6568-DBFF-CBF4-3CB7-A43D9F38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843" y="1506208"/>
            <a:ext cx="3767682" cy="525467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6AAB91-AD3A-B166-1BE0-5B0A2060F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571750"/>
            <a:ext cx="3780524" cy="1620226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1pPr>
            <a:lvl2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2pPr>
            <a:lvl3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3pPr>
            <a:lvl4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4pPr>
            <a:lvl5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3F30D823-D969-23AB-1418-6F17A308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F4062E3-85BC-C55B-13DF-ABEBE218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123B8B0-6738-E086-C479-A6F1B3A6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E1EB4E-7A8E-86A5-4BD0-3244F252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6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37805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0AA375-08CA-C8D0-8A8A-B3DDD3C8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986D3B-AFD7-F5F8-C378-E970BDF698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3651648"/>
            <a:ext cx="7560469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B33610-75FF-F6CF-B682-1B4B00DD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4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9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01DC0C6-710A-891F-E3B6-21909B53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53B73EF-F497-BEE7-D909-C5517201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2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209A68-1493-6F5F-C64D-9A24037B9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50" y="2193698"/>
            <a:ext cx="2160300" cy="8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2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D5D93-4ABF-39DC-1DB7-95366ECE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25" y="411451"/>
            <a:ext cx="4320600" cy="37805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540075"/>
          </a:xfrm>
        </p:spPr>
        <p:txBody>
          <a:bodyPr rIns="0" bIns="0" anchor="t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/>
        </p:nvCxnSpPr>
        <p:spPr>
          <a:xfrm>
            <a:off x="791475" y="354388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9F5002-B64C-2942-EA08-65A91170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5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432060"/>
          </a:xfrm>
        </p:spPr>
        <p:txBody>
          <a:bodyPr rIns="0" bIns="0" anchor="b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/>
        </p:nvCxnSpPr>
        <p:spPr>
          <a:xfrm>
            <a:off x="791475" y="419197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457" y="0"/>
            <a:ext cx="5112544" cy="41919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860675" cy="2160300"/>
          </a:xfrm>
          <a:prstGeom prst="rect">
            <a:avLst/>
          </a:prstGeom>
          <a:noFill/>
        </p:spPr>
        <p:txBody>
          <a:bodyPr lIns="0" tIns="0"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860675" cy="1080150"/>
          </a:xfrm>
        </p:spPr>
        <p:txBody>
          <a:bodyPr lIns="0" tIns="0">
            <a:noAutofit/>
          </a:bodyPr>
          <a:lstStyle>
            <a:lvl1pPr marL="0" indent="0" algn="l">
              <a:buNone/>
              <a:defRPr sz="1800" b="1" i="0">
                <a:solidFill>
                  <a:schemeClr val="accent2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D389F9-D31F-C27D-6ACC-020E5325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059134-8E80-6345-214D-D2EADF4EDF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001" y="-128625"/>
            <a:ext cx="4519799" cy="64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82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45160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84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1849" cy="45160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D4C65F8-C52B-7FAE-4999-D1ECF9786D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2103" y="0"/>
            <a:ext cx="5651897" cy="451604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429993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61F07A-AE1C-DE3A-2507-73E14A00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accent2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108CC3-A36D-A95B-ECC7-176C28BC3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79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320600" cy="21603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311975" cy="10801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553099C-2337-0E8B-5A67-F60D9007A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1898" y="0"/>
            <a:ext cx="3492103" cy="5143500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45510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860675" cy="2160300"/>
          </a:xfrm>
          <a:prstGeom prst="rect">
            <a:avLst/>
          </a:prstGeom>
          <a:noFill/>
        </p:spPr>
        <p:txBody>
          <a:bodyPr lIns="0" tIns="0" anchor="t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860675" cy="1080150"/>
          </a:xfrm>
        </p:spPr>
        <p:txBody>
          <a:bodyPr lIns="0" tIns="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71D0CF-2008-BC24-78D0-CA6F44E46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360744-9285-2B02-077F-FE68DBB30B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22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55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870E796-B877-9A4A-7294-D8E3DA2AB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160300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00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870E796-B877-9A4A-7294-D8E3DA2AB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85696"/>
            <a:ext cx="4860675" cy="2106279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1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46BA4387-12D7-5866-FC22-9560A2C3E9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2150" y="0"/>
            <a:ext cx="3491850" cy="5143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320600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85696"/>
            <a:ext cx="4320600" cy="2106279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1431291-C038-A7FA-3C01-A073D613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51400" y="195420"/>
            <a:ext cx="8641200" cy="350254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8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C2B724-FB5B-F267-87C7-EDC38C14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1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99379B-5FAE-AEB1-2B5B-EE068617C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7ADC8-22F0-013A-FEC5-88FC5AB82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766" y="411957"/>
            <a:ext cx="2159794" cy="2159794"/>
          </a:xfrm>
        </p:spPr>
        <p:txBody>
          <a:bodyPr rIns="0" bIns="0"/>
          <a:lstStyle>
            <a:lvl1pPr marL="0" indent="0">
              <a:buNone/>
              <a:defRPr sz="11250" b="1" i="0">
                <a:solidFill>
                  <a:schemeClr val="bg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 userDrawn="1"/>
        </p:nvCxnSpPr>
        <p:spPr>
          <a:xfrm>
            <a:off x="791475" y="3111825"/>
            <a:ext cx="21603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9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93AD91-5BB9-10F1-FFB4-F2F741E233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0"/>
            <a:ext cx="2951560" cy="51435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50" y="411450"/>
            <a:ext cx="3240450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75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2150" y="3111825"/>
            <a:ext cx="3240450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7ADC8-22F0-013A-FEC5-88FC5AB82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13" y="4732051"/>
            <a:ext cx="539350" cy="20314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1851" y="411957"/>
            <a:ext cx="1620225" cy="2159794"/>
          </a:xfrm>
        </p:spPr>
        <p:txBody>
          <a:bodyPr rIns="0" bIns="0"/>
          <a:lstStyle>
            <a:lvl1pPr marL="0" indent="0">
              <a:buNone/>
              <a:defRPr sz="7500" b="1" i="0">
                <a:solidFill>
                  <a:schemeClr val="bg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 userDrawn="1"/>
        </p:nvCxnSpPr>
        <p:spPr>
          <a:xfrm>
            <a:off x="3491559" y="3111825"/>
            <a:ext cx="16205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1851" y="3219840"/>
            <a:ext cx="1620225" cy="97213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02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9E363-6062-D9F8-07AE-C7EB07D7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020975" cy="10801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5FA4F-F9BF-5E83-4CB1-E902EB45D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75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6E3F5B-D25D-3D90-C993-E12734958B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82079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3794B5-6122-FF4C-E878-61C2E155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7224091-94D1-6C01-A9AB-793B295B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5794D0E-980F-77E7-01B9-62E4FE5F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E46429-4ECF-717D-BF39-F5ADEDF61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07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B5B9F-4285-BAA7-7C0D-6FD8A44C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7561049" cy="1080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4B1458-6EC1-FCFC-E773-5DFD6ED9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9065"/>
            <a:ext cx="3240451" cy="532610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7DD2B1-B898-D907-06E7-50540ECC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476" y="2571750"/>
            <a:ext cx="3240450" cy="1620226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 Book Italic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A6568-DBFF-CBF4-3CB7-A43D9F38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843" y="1506208"/>
            <a:ext cx="3767682" cy="525467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6AAB91-AD3A-B166-1BE0-5B0A2060F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571750"/>
            <a:ext cx="3780524" cy="1620226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 Book Italic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E1EB4E-7A8E-86A5-4BD0-3244F2526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060E704-4C97-8BDA-5A9A-C71431B7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8FF46BA-7922-741D-EC53-3387C0AD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3C6E1D9-DE3E-366A-E99A-C813A9E1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2D45CE-46AE-2FDF-2FC7-81EC8D4A1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34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37805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40232B-CEB1-3AB1-A529-5E2F8223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84ED9D-1AFB-1FB7-4B83-886975DC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6793115-ADC3-AC04-8EE5-CA4C1B5A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B23D8D-0B38-9110-8D36-DCAE34545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5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AA016-EDC2-DBE1-39FA-2E4E7CBD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475" y="411450"/>
            <a:ext cx="7561050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3651648"/>
            <a:ext cx="7560469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69086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AA016-EDC2-DBE1-39FA-2E4E7CBD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475" y="411450"/>
            <a:ext cx="4860675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7" y="3651648"/>
            <a:ext cx="4860383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24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EFF4A00-104D-FA44-36E8-72B47327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6B463DC-5226-3156-494B-4A512ACA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58EB97D-69A1-78FC-DAFA-941D1C23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364533E-99D4-062A-42BC-FA19516495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86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791723-EE92-5E60-C952-8C6CED20B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7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791723-EE92-5E60-C952-8C6CED20B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4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59230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430775-0EAF-7D61-36C2-8DB03053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8B6D5E7-BA4F-A7A2-6E21-C30F8BF2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A713A6C-CBF3-A454-B64E-71DC2046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D18244C-3667-4D59-F030-D09B06D7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40069F5-28D4-8998-5083-A662B0B5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4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00" y="2165456"/>
            <a:ext cx="2157400" cy="8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D5D93-4ABF-39DC-1DB7-95366ECE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25" y="411451"/>
            <a:ext cx="4320600" cy="37805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54007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 userDrawn="1"/>
        </p:nvCxnSpPr>
        <p:spPr>
          <a:xfrm>
            <a:off x="791475" y="354388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77E65B6-9B0E-B9F5-FB4D-2E232CF4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3730865-F86B-04D0-5679-D6FE1494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6AF0A89-D640-3E21-E292-124B74EB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799088-4877-63E1-F7AA-E6669A1ED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13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432060"/>
          </a:xfrm>
        </p:spPr>
        <p:txBody>
          <a:bodyPr rIns="0" bIns="0" anchor="b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 userDrawn="1"/>
        </p:nvCxnSpPr>
        <p:spPr>
          <a:xfrm>
            <a:off x="791475" y="419197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457" y="0"/>
            <a:ext cx="5112544" cy="41919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03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56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1849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EDE906-40EC-FEE3-2011-B883B0F4D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1851" y="0"/>
            <a:ext cx="5652150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62117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17ECED-3A6A-631E-8BEA-863D824CB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99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merci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17ECED-3A6A-631E-8BEA-863D824CB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2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59230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430775-0EAF-7D61-36C2-8DB03053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8B6D5E7-BA4F-A7A2-6E21-C30F8BF2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A713A6C-CBF3-A454-B64E-71DC2046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D18244C-3667-4D59-F030-D09B06D7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40069F5-28D4-8998-5083-A662B0B5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4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9">
            <a:extLst>
              <a:ext uri="{FF2B5EF4-FFF2-40B4-BE49-F238E27FC236}">
                <a16:creationId xmlns:a16="http://schemas.microsoft.com/office/drawing/2014/main" id="{A0260FB4-F1FC-3DAB-4275-00E1294F76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2150" y="0"/>
            <a:ext cx="3491850" cy="5143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320600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320600" cy="2160300"/>
          </a:xfr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C7BBEE-105C-53F7-7A0E-CEAB6637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5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39C7317-FFE7-8B2B-F46A-D977B8D8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51400" y="195420"/>
            <a:ext cx="8641200" cy="35025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C2B724-FB5B-F267-87C7-EDC38C14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51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B2DA534-9954-1068-409E-3EC612557C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766" y="411957"/>
            <a:ext cx="2159794" cy="2159794"/>
          </a:xfrm>
        </p:spPr>
        <p:txBody>
          <a:bodyPr rIns="0" bIns="0"/>
          <a:lstStyle>
            <a:lvl1pPr marL="0" indent="0">
              <a:buNone/>
              <a:defRPr sz="11250" b="1" i="0">
                <a:solidFill>
                  <a:schemeClr val="accent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/>
        </p:nvCxnSpPr>
        <p:spPr>
          <a:xfrm>
            <a:off x="791475" y="3111825"/>
            <a:ext cx="21603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A73C65-5DD6-D8B7-8800-6C13B6B3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93AD91-5BB9-10F1-FFB4-F2F741E233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0"/>
            <a:ext cx="295156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50" y="411450"/>
            <a:ext cx="3240450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2150" y="3111825"/>
            <a:ext cx="3240450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1851" y="411957"/>
            <a:ext cx="1620225" cy="2159794"/>
          </a:xfrm>
        </p:spPr>
        <p:txBody>
          <a:bodyPr rIns="0" bIns="0"/>
          <a:lstStyle>
            <a:lvl1pPr marL="0" indent="0">
              <a:buNone/>
              <a:defRPr sz="7500" b="1" i="0">
                <a:solidFill>
                  <a:schemeClr val="accent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/>
        </p:nvCxnSpPr>
        <p:spPr>
          <a:xfrm>
            <a:off x="3491559" y="3111825"/>
            <a:ext cx="16205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1851" y="3219840"/>
            <a:ext cx="1620225" cy="97213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B81C4A-3134-9F0A-E348-05055B6E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50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DA5D3-A1FC-105F-1452-17782075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1600"/>
            <a:ext cx="7561050" cy="318638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A4679-9334-0B00-6CB4-BE684612E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475" y="4732050"/>
            <a:ext cx="1080150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fld id="{241EB5C9-1307-BA42-ABA2-0BC069CD8E7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E873C-50BB-0C28-28DF-50D58984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1775" y="4732050"/>
            <a:ext cx="2700375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6525E-6DFC-07DA-9195-736CC551B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1A565A77-8E10-55D7-DBCB-61D6E6BE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5431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Suisse Int'l Semi Bold" panose="020B0804000000000000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Suisse Int'l Semi Bold" panose="020B0804000000000000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DA5D3-A1FC-105F-1452-17782075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1600"/>
            <a:ext cx="7561050" cy="318638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A4679-9334-0B00-6CB4-BE684612E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475" y="4732050"/>
            <a:ext cx="1080150" cy="41145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fld id="{DD15ADC5-1E09-274C-A248-435BAA1D6609}" type="datetime1">
              <a:rPr lang="fr-FR"/>
              <a:pPr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E873C-50BB-0C28-28DF-50D58984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1775" y="4732050"/>
            <a:ext cx="2700375" cy="41145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6525E-6DFC-07DA-9195-736CC551B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450" y="4732050"/>
            <a:ext cx="540075" cy="41145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1A565A77-8E10-55D7-DBCB-61D6E6BE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0542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bg1"/>
          </a:solidFill>
          <a:latin typeface="Suisse Int'l Semi Bold" panose="020B0804000000000000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bg1"/>
          </a:solidFill>
          <a:latin typeface="Suisse Int'l Semi Bold" panose="020B0804000000000000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Session 1: The Modern Analyst's Toolkit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buNone/>
            </a:pPr>
            <a:br/>
            <a:br/>
            <a:r>
              <a:t>Nima Fazeli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 1: Load Data with </a:t>
            </a:r>
            <a:r>
              <a:rPr>
                <a:latin typeface="Courier"/>
              </a:rPr>
              <a:t>pandas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t>We use </a:t>
            </a:r>
            <a:r>
              <a:rPr>
                <a:latin typeface="Courier"/>
              </a:rPr>
              <a:t>pd.read_csv()</a:t>
            </a:r>
            <a:r>
              <a:t> to load the file into a DataFrame.</a:t>
            </a:r>
          </a:p>
          <a:p>
            <a:pPr lvl="0" indent="0">
              <a:buNone/>
            </a:pPr>
            <a:r>
              <a:rPr b="1">
                <a:solidFill>
                  <a:srgbClr val="008000"/>
                </a:solidFill>
                <a:latin typeface="Courier"/>
              </a:rPr>
              <a:t>import</a:t>
            </a:r>
            <a:r>
              <a:rPr>
                <a:latin typeface="Courier"/>
              </a:rPr>
              <a:t> pandas </a:t>
            </a:r>
            <a:r>
              <a:rPr b="1">
                <a:solidFill>
                  <a:srgbClr val="008000"/>
                </a:solidFill>
                <a:latin typeface="Courier"/>
              </a:rPr>
              <a:t>as</a:t>
            </a:r>
            <a:r>
              <a:rPr>
                <a:latin typeface="Courier"/>
              </a:rPr>
              <a:t> pd</a:t>
            </a:r>
            <a:br/>
            <a:br/>
            <a:r>
              <a:rPr i="1">
                <a:solidFill>
                  <a:srgbClr val="60A0B0"/>
                </a:solidFill>
                <a:latin typeface="Courier"/>
              </a:rPr>
              <a:t># Load the data, parsing dates correctly</a:t>
            </a:r>
            <a:br/>
            <a:r>
              <a:rPr>
                <a:latin typeface="Courier"/>
              </a:rPr>
              <a:t>df </a:t>
            </a:r>
            <a:r>
              <a:rPr>
                <a:solidFill>
                  <a:srgbClr val="666666"/>
                </a:solidFill>
                <a:latin typeface="Courier"/>
              </a:rPr>
              <a:t>=</a:t>
            </a:r>
            <a:r>
              <a:rPr>
                <a:latin typeface="Courier"/>
              </a:rPr>
              <a:t> pd.read_csv(</a:t>
            </a:r>
            <a:r>
              <a:rPr>
                <a:solidFill>
                  <a:srgbClr val="4070A0"/>
                </a:solidFill>
                <a:latin typeface="Courier"/>
              </a:rPr>
              <a:t>'data.csv'</a:t>
            </a:r>
            <a:r>
              <a:rPr>
                <a:latin typeface="Courier"/>
              </a:rPr>
              <a:t>, parse_dates</a:t>
            </a:r>
            <a:r>
              <a:rPr>
                <a:solidFill>
                  <a:srgbClr val="666666"/>
                </a:solidFill>
                <a:latin typeface="Courier"/>
              </a:rPr>
              <a:t>=</a:t>
            </a:r>
            <a:r>
              <a:rPr>
                <a:latin typeface="Courier"/>
              </a:rPr>
              <a:t>[</a:t>
            </a:r>
            <a:r>
              <a:rPr>
                <a:solidFill>
                  <a:srgbClr val="4070A0"/>
                </a:solidFill>
                <a:latin typeface="Courier"/>
              </a:rPr>
              <a:t>'Date'</a:t>
            </a:r>
            <a:r>
              <a:rPr>
                <a:latin typeface="Courier"/>
              </a:rPr>
              <a:t>], index_col</a:t>
            </a:r>
            <a:r>
              <a:rPr>
                <a:solidFill>
                  <a:srgbClr val="666666"/>
                </a:solidFill>
                <a:latin typeface="Courier"/>
              </a:rPr>
              <a:t>=</a:t>
            </a:r>
            <a:r>
              <a:rPr>
                <a:solidFill>
                  <a:srgbClr val="4070A0"/>
                </a:solidFill>
                <a:latin typeface="Courier"/>
              </a:rPr>
              <a:t>'Date'</a:t>
            </a:r>
            <a:r>
              <a:rPr>
                <a:latin typeface="Courier"/>
              </a:rPr>
              <a:t>)</a:t>
            </a:r>
            <a:br/>
            <a:br/>
            <a:r>
              <a:rPr>
                <a:solidFill>
                  <a:srgbClr val="008000"/>
                </a:solidFill>
                <a:latin typeface="Courier"/>
              </a:rPr>
              <a:t>print</a:t>
            </a:r>
            <a:r>
              <a:rPr>
                <a:latin typeface="Courier"/>
              </a:rPr>
              <a:t>(df)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  Price
Date             
2023-10-01  150.5
2023-10-02  152.0
2023-10-03  151.8
2023-10-04  153.2
2023-10-05  152.9
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 2: Calculate Daily Returns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lvl="0" indent="0">
                  <a:buNone/>
                </a:pPr>
                <a:r>
                  <a:t>The formula for daily return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t>. </a:t>
                </a:r>
                <a:r>
                  <a:rPr>
                    <a:latin typeface="Courier"/>
                  </a:rPr>
                  <a:t>pandas</a:t>
                </a:r>
                <a:r>
                  <a:t> has a built-in function for this: </a:t>
                </a:r>
                <a:r>
                  <a:rPr>
                    <a:latin typeface="Courier"/>
                  </a:rPr>
                  <a:t>.pct_change()</a:t>
                </a:r>
                <a:r>
                  <a:t>.</a:t>
                </a:r>
              </a:p>
              <a:p>
                <a:pPr lvl="0" indent="0">
                  <a:buNone/>
                </a:pPr>
                <a:r>
                  <a:rPr b="1">
                    <a:solidFill>
                      <a:srgbClr val="008000"/>
                    </a:solidFill>
                    <a:latin typeface="Courier"/>
                  </a:rPr>
                  <a:t>import</a:t>
                </a:r>
                <a:r>
                  <a:rPr>
                    <a:latin typeface="Courier"/>
                  </a:rPr>
                  <a:t> pandas </a:t>
                </a:r>
                <a:r>
                  <a:rPr b="1">
                    <a:solidFill>
                      <a:srgbClr val="008000"/>
                    </a:solidFill>
                    <a:latin typeface="Courier"/>
                  </a:rPr>
                  <a:t>as</a:t>
                </a:r>
                <a:r>
                  <a:rPr>
                    <a:latin typeface="Courier"/>
                  </a:rPr>
                  <a:t> pd</a:t>
                </a:r>
                <a:br/>
                <a:r>
                  <a:rPr>
                    <a:latin typeface="Courier"/>
                  </a:rPr>
                  <a:t>df </a:t>
                </a:r>
                <a:r>
                  <a:rPr>
                    <a:solidFill>
                      <a:srgbClr val="666666"/>
                    </a:solidFill>
                    <a:latin typeface="Courier"/>
                  </a:rPr>
                  <a:t>=</a:t>
                </a:r>
                <a:r>
                  <a:rPr>
                    <a:latin typeface="Courier"/>
                  </a:rPr>
                  <a:t> pd.read_csv(</a:t>
                </a:r>
                <a:r>
                  <a:rPr>
                    <a:solidFill>
                      <a:srgbClr val="4070A0"/>
                    </a:solidFill>
                    <a:latin typeface="Courier"/>
                  </a:rPr>
                  <a:t>'data.csv'</a:t>
                </a:r>
                <a:r>
                  <a:rPr>
                    <a:latin typeface="Courier"/>
                  </a:rPr>
                  <a:t>, parse_dates</a:t>
                </a:r>
                <a:r>
                  <a:rPr>
                    <a:solidFill>
                      <a:srgbClr val="666666"/>
                    </a:solidFill>
                    <a:latin typeface="Courier"/>
                  </a:rPr>
                  <a:t>=</a:t>
                </a:r>
                <a:r>
                  <a:rPr>
                    <a:latin typeface="Courier"/>
                  </a:rPr>
                  <a:t>[</a:t>
                </a:r>
                <a:r>
                  <a:rPr>
                    <a:solidFill>
                      <a:srgbClr val="4070A0"/>
                    </a:solidFill>
                    <a:latin typeface="Courier"/>
                  </a:rPr>
                  <a:t>'Date'</a:t>
                </a:r>
                <a:r>
                  <a:rPr>
                    <a:latin typeface="Courier"/>
                  </a:rPr>
                  <a:t>], index_col</a:t>
                </a:r>
                <a:r>
                  <a:rPr>
                    <a:solidFill>
                      <a:srgbClr val="666666"/>
                    </a:solidFill>
                    <a:latin typeface="Courier"/>
                  </a:rPr>
                  <a:t>=</a:t>
                </a:r>
                <a:r>
                  <a:rPr>
                    <a:solidFill>
                      <a:srgbClr val="4070A0"/>
                    </a:solidFill>
                    <a:latin typeface="Courier"/>
                  </a:rPr>
                  <a:t>'Date'</a:t>
                </a:r>
                <a:r>
                  <a:rPr>
                    <a:latin typeface="Courier"/>
                  </a:rPr>
                  <a:t>)</a:t>
                </a:r>
                <a:br/>
                <a:br/>
                <a:r>
                  <a:rPr i="1">
                    <a:solidFill>
                      <a:srgbClr val="60A0B0"/>
                    </a:solidFill>
                    <a:latin typeface="Courier"/>
                  </a:rPr>
                  <a:t># Calculate daily percentage change</a:t>
                </a:r>
                <a:br/>
                <a:r>
                  <a:rPr>
                    <a:latin typeface="Courier"/>
                  </a:rPr>
                  <a:t>df[</a:t>
                </a:r>
                <a:r>
                  <a:rPr>
                    <a:solidFill>
                      <a:srgbClr val="4070A0"/>
                    </a:solidFill>
                    <a:latin typeface="Courier"/>
                  </a:rPr>
                  <a:t>'Return'</a:t>
                </a:r>
                <a:r>
                  <a:rPr>
                    <a:latin typeface="Courier"/>
                  </a:rPr>
                  <a:t>] </a:t>
                </a:r>
                <a:r>
                  <a:rPr>
                    <a:solidFill>
                      <a:srgbClr val="666666"/>
                    </a:solidFill>
                    <a:latin typeface="Courier"/>
                  </a:rPr>
                  <a:t>=</a:t>
                </a:r>
                <a:r>
                  <a:rPr>
                    <a:latin typeface="Courier"/>
                  </a:rPr>
                  <a:t> df[</a:t>
                </a:r>
                <a:r>
                  <a:rPr>
                    <a:solidFill>
                      <a:srgbClr val="4070A0"/>
                    </a:solidFill>
                    <a:latin typeface="Courier"/>
                  </a:rPr>
                  <a:t>'Price'</a:t>
                </a:r>
                <a:r>
                  <a:rPr>
                    <a:latin typeface="Courier"/>
                  </a:rPr>
                  <a:t>].pct_change()</a:t>
                </a:r>
                <a:br/>
                <a:br/>
                <a:r>
                  <a:rPr>
                    <a:solidFill>
                      <a:srgbClr val="008000"/>
                    </a:solidFill>
                    <a:latin typeface="Courier"/>
                  </a:rPr>
                  <a:t>print</a:t>
                </a:r>
                <a:r>
                  <a:rPr>
                    <a:latin typeface="Courier"/>
                  </a:rPr>
                  <a:t>(df)</a:t>
                </a:r>
              </a:p>
              <a:p>
                <a:pPr lvl="0" indent="0">
                  <a:buNone/>
                </a:pPr>
                <a:r>
                  <a:rPr>
                    <a:latin typeface="Courier"/>
                  </a:rPr>
                  <a:t>               Price    Return
Date                          
2023-10-01  150.5000       NaN
2023-10-02  152.0000  0.009967
2023-10-03  151.8000 -0.001316
2023-10-04  153.2000  0.009223
2023-10-05  152.9000 -0.001958
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0" t="-22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 3: Compute Basic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dirty="0"/>
              <a:t>The </a:t>
            </a:r>
            <a:r>
              <a:rPr dirty="0">
                <a:latin typeface="Courier"/>
              </a:rPr>
              <a:t>.describe()</a:t>
            </a:r>
            <a:r>
              <a:rPr dirty="0"/>
              <a:t> method provides a quick statistical summary of the data.</a:t>
            </a:r>
          </a:p>
          <a:p>
            <a:pPr lvl="0" indent="0">
              <a:buNone/>
            </a:pPr>
            <a:r>
              <a:rPr b="1" dirty="0">
                <a:solidFill>
                  <a:srgbClr val="008000"/>
                </a:solidFill>
                <a:latin typeface="Courier"/>
              </a:rPr>
              <a:t>import</a:t>
            </a:r>
            <a:r>
              <a:rPr dirty="0">
                <a:latin typeface="Courier"/>
              </a:rPr>
              <a:t> pandas </a:t>
            </a:r>
            <a:r>
              <a:rPr b="1" dirty="0">
                <a:solidFill>
                  <a:srgbClr val="008000"/>
                </a:solidFill>
                <a:latin typeface="Courier"/>
              </a:rPr>
              <a:t>as</a:t>
            </a:r>
            <a:r>
              <a:rPr dirty="0">
                <a:latin typeface="Courier"/>
              </a:rPr>
              <a:t> pd</a:t>
            </a:r>
            <a:br>
              <a:rPr dirty="0"/>
            </a:br>
            <a:r>
              <a:rPr dirty="0" err="1">
                <a:latin typeface="Courier"/>
              </a:rPr>
              <a:t>df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pd.read_csv</a:t>
            </a:r>
            <a:r>
              <a:rPr dirty="0"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'data.csv'</a:t>
            </a:r>
            <a:r>
              <a:rPr dirty="0">
                <a:latin typeface="Courier"/>
              </a:rPr>
              <a:t>, </a:t>
            </a:r>
            <a:r>
              <a:rPr dirty="0" err="1">
                <a:latin typeface="Courier"/>
              </a:rPr>
              <a:t>parse_dates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[</a:t>
            </a:r>
            <a:r>
              <a:rPr dirty="0">
                <a:solidFill>
                  <a:srgbClr val="4070A0"/>
                </a:solidFill>
                <a:latin typeface="Courier"/>
              </a:rPr>
              <a:t>'Date'</a:t>
            </a:r>
            <a:r>
              <a:rPr dirty="0">
                <a:latin typeface="Courier"/>
              </a:rPr>
              <a:t>], </a:t>
            </a:r>
            <a:r>
              <a:rPr dirty="0" err="1">
                <a:latin typeface="Courier"/>
              </a:rPr>
              <a:t>index_col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solidFill>
                  <a:srgbClr val="4070A0"/>
                </a:solidFill>
                <a:latin typeface="Courier"/>
              </a:rPr>
              <a:t>'Date'</a:t>
            </a:r>
            <a:r>
              <a:rPr dirty="0">
                <a:latin typeface="Courier"/>
              </a:rPr>
              <a:t>)</a:t>
            </a:r>
            <a:br>
              <a:rPr dirty="0"/>
            </a:br>
            <a:r>
              <a:rPr dirty="0" err="1">
                <a:latin typeface="Courier"/>
              </a:rPr>
              <a:t>df</a:t>
            </a:r>
            <a:r>
              <a:rPr dirty="0">
                <a:latin typeface="Courier"/>
              </a:rPr>
              <a:t>[</a:t>
            </a:r>
            <a:r>
              <a:rPr dirty="0">
                <a:solidFill>
                  <a:srgbClr val="4070A0"/>
                </a:solidFill>
                <a:latin typeface="Courier"/>
              </a:rPr>
              <a:t>'Return'</a:t>
            </a:r>
            <a:r>
              <a:rPr dirty="0">
                <a:latin typeface="Courier"/>
              </a:rPr>
              <a:t>]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df</a:t>
            </a:r>
            <a:r>
              <a:rPr dirty="0">
                <a:latin typeface="Courier"/>
              </a:rPr>
              <a:t>[</a:t>
            </a:r>
            <a:r>
              <a:rPr dirty="0">
                <a:solidFill>
                  <a:srgbClr val="4070A0"/>
                </a:solidFill>
                <a:latin typeface="Courier"/>
              </a:rPr>
              <a:t>'Price'</a:t>
            </a:r>
            <a:r>
              <a:rPr dirty="0">
                <a:latin typeface="Courier"/>
              </a:rPr>
              <a:t>].</a:t>
            </a:r>
            <a:r>
              <a:rPr dirty="0" err="1">
                <a:latin typeface="Courier"/>
              </a:rPr>
              <a:t>pct_change</a:t>
            </a:r>
            <a:r>
              <a:rPr dirty="0">
                <a:latin typeface="Courier"/>
              </a:rPr>
              <a:t>()</a:t>
            </a:r>
            <a:br>
              <a:rPr dirty="0"/>
            </a:b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Get summary statistics for the 'Return' column</a:t>
            </a:r>
            <a:br>
              <a:rPr dirty="0"/>
            </a:br>
            <a:r>
              <a:rPr dirty="0" err="1">
                <a:latin typeface="Courier"/>
              </a:rPr>
              <a:t>return_stats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df</a:t>
            </a:r>
            <a:r>
              <a:rPr dirty="0">
                <a:latin typeface="Courier"/>
              </a:rPr>
              <a:t>[</a:t>
            </a:r>
            <a:r>
              <a:rPr dirty="0">
                <a:solidFill>
                  <a:srgbClr val="4070A0"/>
                </a:solidFill>
                <a:latin typeface="Courier"/>
              </a:rPr>
              <a:t>'Return'</a:t>
            </a:r>
            <a:r>
              <a:rPr dirty="0">
                <a:latin typeface="Courier"/>
              </a:rPr>
              <a:t>].describe()</a:t>
            </a:r>
            <a:br>
              <a:rPr dirty="0"/>
            </a:b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return_stats</a:t>
            </a:r>
            <a:r>
              <a:rPr dirty="0">
                <a:latin typeface="Courier"/>
              </a:rPr>
              <a:t>)</a:t>
            </a:r>
          </a:p>
          <a:p>
            <a:pPr lvl="0" indent="0">
              <a:buNone/>
            </a:pPr>
            <a:r>
              <a:rPr dirty="0">
                <a:latin typeface="Courier"/>
              </a:rPr>
              <a:t>count    4.000000
mean     0.003979
std      0.006240
min     -0.001958
25%     -0.001476
50%      0.003954
75%      0.009409
max      0.009967
Name: Return, </a:t>
            </a:r>
            <a:r>
              <a:rPr dirty="0" err="1">
                <a:latin typeface="Courier"/>
              </a:rPr>
              <a:t>dtype</a:t>
            </a:r>
            <a:r>
              <a:rPr dirty="0">
                <a:latin typeface="Courier"/>
              </a:rPr>
              <a:t>: float64
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Recap &amp;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b="1"/>
              <a:t>Today we:</a:t>
            </a:r>
          </a:p>
          <a:p>
            <a:pPr lvl="0"/>
            <a:r>
              <a:t>Discussed the modern finance tech stack.</a:t>
            </a:r>
          </a:p>
          <a:p>
            <a:pPr lvl="0"/>
            <a:r>
              <a:t>Introduced Python and the </a:t>
            </a:r>
            <a:r>
              <a:rPr>
                <a:latin typeface="Courier"/>
              </a:rPr>
              <a:t>pandas</a:t>
            </a:r>
            <a:r>
              <a:t> library.</a:t>
            </a:r>
          </a:p>
          <a:p>
            <a:pPr lvl="0"/>
            <a:r>
              <a:t>Loaded data, calculated returns, and generated statistics.</a:t>
            </a:r>
          </a:p>
          <a:p>
            <a:pPr marL="0" lvl="0" indent="0">
              <a:buNone/>
            </a:pPr>
            <a:r>
              <a:rPr b="1"/>
              <a:t>Next Session:</a:t>
            </a:r>
          </a:p>
          <a:p>
            <a:pPr lvl="0"/>
            <a:r>
              <a:rPr b="1"/>
              <a:t>Data Analysis &amp; Visualization in Python</a:t>
            </a:r>
          </a:p>
          <a:p>
            <a:pPr lvl="0"/>
            <a:r>
              <a:t>We will download real stock data and create plots with </a:t>
            </a:r>
            <a:r>
              <a:rPr>
                <a:latin typeface="Courier"/>
              </a:rPr>
              <a:t>matplotlib</a:t>
            </a:r>
            <a: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Session 1: The Modern Analyst's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/>
              <a:t>Agenda</a:t>
            </a:r>
          </a:p>
          <a:p>
            <a:pPr lvl="0"/>
            <a:r>
              <a:t>The "Why": The role of technology in modern finance.</a:t>
            </a:r>
          </a:p>
          <a:p>
            <a:pPr lvl="0"/>
            <a:r>
              <a:t>The Stack: Key tools you will encounter.</a:t>
            </a:r>
          </a:p>
          <a:p>
            <a:pPr lvl="0"/>
            <a:r>
              <a:t>Our Focus: Python and Google Colab.</a:t>
            </a:r>
          </a:p>
          <a:p>
            <a:pPr lvl="0"/>
            <a:r>
              <a:t>Python Fundamentals: Variables, Lists, Dictionaries.</a:t>
            </a:r>
          </a:p>
          <a:p>
            <a:pPr lvl="0"/>
            <a:r>
              <a:t>Introduction to </a:t>
            </a:r>
            <a:r>
              <a:rPr>
                <a:latin typeface="Courier"/>
              </a:rPr>
              <a:t>pandas</a:t>
            </a:r>
            <a:r>
              <a:t> for data handling.</a:t>
            </a:r>
          </a:p>
          <a:p>
            <a:pPr lvl="0"/>
            <a:r>
              <a:t>Hands-on Activity: First steps in financial analysis.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"Why": Beyond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Finance is no longer just about spreadsheets. Today's competitive edge comes from:</a:t>
            </a:r>
          </a:p>
          <a:p>
            <a:pPr lvl="0"/>
            <a:r>
              <a:rPr b="1"/>
              <a:t>Automation:</a:t>
            </a:r>
            <a:r>
              <a:t> Automating repetitive data gathering and reporting.</a:t>
            </a:r>
          </a:p>
          <a:p>
            <a:pPr lvl="0"/>
            <a:r>
              <a:rPr b="1"/>
              <a:t>Scale:</a:t>
            </a:r>
            <a:r>
              <a:t> Analyzing datasets too large for Excel.</a:t>
            </a:r>
          </a:p>
          <a:p>
            <a:pPr lvl="0"/>
            <a:r>
              <a:rPr b="1"/>
              <a:t>Advanced Analytics:</a:t>
            </a:r>
            <a:r>
              <a:t> Applying statistical and AI models.</a:t>
            </a:r>
          </a:p>
          <a:p>
            <a:pPr lvl="0"/>
            <a:r>
              <a:rPr b="1"/>
              <a:t>Reproducibility:</a:t>
            </a:r>
            <a:r>
              <a:t> Creating verifiable and repeatable analysis.</a:t>
            </a:r>
          </a:p>
          <a:p>
            <a:pPr marL="0" lvl="0" indent="0">
              <a:buNone/>
            </a:pPr>
            <a:r>
              <a:t>This course is about building these skills.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Analyst's Tech Stack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441967"/>
              </p:ext>
            </p:extLst>
          </p:nvPr>
        </p:nvGraphicFramePr>
        <p:xfrm>
          <a:off x="3568700" y="449326"/>
          <a:ext cx="5105400" cy="209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164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200"/>
                        <a:t>Tool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200"/>
                        <a:t>Primary Use Case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200" b="1"/>
                        <a:t>Excel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200"/>
                        <a:t>Quick analysis, dashboards, client reports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200" b="1" dirty="0"/>
                        <a:t>Bloomberg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200"/>
                        <a:t>Real-time data, market news, analytics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200" b="1"/>
                        <a:t>Python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200"/>
                        <a:t>Data analysis, automation, modeling, APIs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200" b="1"/>
                        <a:t>AI Tools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200" dirty="0"/>
                        <a:t>Code generation, text summary, insight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A quick overview of the tools shaping the industry:</a:t>
            </a:r>
          </a:p>
          <a:p>
            <a:pPr marL="0" lvl="0" indent="0">
              <a:buNone/>
            </a:pPr>
            <a:r>
              <a:t>Our goal is to learn how to make them work </a:t>
            </a:r>
            <a:r>
              <a:rPr b="1"/>
              <a:t>together</a:t>
            </a:r>
            <a: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Environment: Google Colab &amp;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We will use </a:t>
            </a:r>
            <a:r>
              <a:rPr b="1"/>
              <a:t>Google Colab</a:t>
            </a:r>
            <a:r>
              <a:t> to write Python.</a:t>
            </a:r>
          </a:p>
          <a:p>
            <a:pPr lvl="0"/>
            <a:r>
              <a:rPr b="1"/>
              <a:t>Why?</a:t>
            </a:r>
          </a:p>
          <a:p>
            <a:pPr lvl="1"/>
            <a:r>
              <a:t>No installation required; it runs in your browser.</a:t>
            </a:r>
          </a:p>
          <a:p>
            <a:pPr lvl="1"/>
            <a:r>
              <a:t>Comes with major libraries (</a:t>
            </a:r>
            <a:r>
              <a:rPr>
                <a:latin typeface="Courier"/>
              </a:rPr>
              <a:t>pandas</a:t>
            </a:r>
            <a:r>
              <a:t>, </a:t>
            </a:r>
            <a:r>
              <a:rPr>
                <a:latin typeface="Courier"/>
              </a:rPr>
              <a:t>matplotlib</a:t>
            </a:r>
            <a:r>
              <a:t>) pre-installed.</a:t>
            </a:r>
          </a:p>
          <a:p>
            <a:pPr lvl="1"/>
            <a:r>
              <a:t>Easy to save and share your work.</a:t>
            </a:r>
          </a:p>
          <a:p>
            <a:pPr lvl="0"/>
            <a:r>
              <a:rPr b="1"/>
              <a:t>Python:</a:t>
            </a:r>
            <a:r>
              <a:t> A versatile, readable programming language. Its power in finance comes from its extensive libraries.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Python Fundamentals: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t>Variables store data.</a:t>
            </a:r>
          </a:p>
          <a:p>
            <a:pPr lvl="0" indent="0">
              <a:buNone/>
            </a:pPr>
            <a:r>
              <a:rPr>
                <a:latin typeface="Courier"/>
              </a:rPr>
              <a:t>stock_ticker </a:t>
            </a:r>
            <a:r>
              <a:rPr>
                <a:solidFill>
                  <a:srgbClr val="666666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"AAPL"</a:t>
            </a:r>
            <a:r>
              <a:rPr>
                <a:latin typeface="Courier"/>
              </a:rPr>
              <a:t>       </a:t>
            </a:r>
            <a:r>
              <a:rPr i="1">
                <a:solidFill>
                  <a:srgbClr val="60A0B0"/>
                </a:solidFill>
                <a:latin typeface="Courier"/>
              </a:rPr>
              <a:t># A string</a:t>
            </a:r>
            <a:br/>
            <a:r>
              <a:rPr>
                <a:latin typeface="Courier"/>
              </a:rPr>
              <a:t>last_price </a:t>
            </a:r>
            <a:r>
              <a:rPr>
                <a:solidFill>
                  <a:srgbClr val="666666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175.50</a:t>
            </a:r>
            <a:r>
              <a:rPr>
                <a:latin typeface="Courier"/>
              </a:rPr>
              <a:t>         </a:t>
            </a:r>
            <a:r>
              <a:rPr i="1">
                <a:solidFill>
                  <a:srgbClr val="60A0B0"/>
                </a:solidFill>
                <a:latin typeface="Courier"/>
              </a:rPr>
              <a:t># A float (decimal number)</a:t>
            </a:r>
            <a:br/>
            <a:r>
              <a:rPr>
                <a:latin typeface="Courier"/>
              </a:rPr>
              <a:t>volume </a:t>
            </a:r>
            <a:r>
              <a:rPr>
                <a:solidFill>
                  <a:srgbClr val="666666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95_000_000</a:t>
            </a:r>
            <a:r>
              <a:rPr>
                <a:latin typeface="Courier"/>
              </a:rPr>
              <a:t>         </a:t>
            </a:r>
            <a:r>
              <a:rPr i="1">
                <a:solidFill>
                  <a:srgbClr val="60A0B0"/>
                </a:solidFill>
                <a:latin typeface="Courier"/>
              </a:rPr>
              <a:t># An integer (underscores are for readability)</a:t>
            </a:r>
            <a:br/>
            <a:br/>
            <a:r>
              <a:rPr>
                <a:solidFill>
                  <a:srgbClr val="008000"/>
                </a:solidFill>
                <a:latin typeface="Courier"/>
              </a:rPr>
              <a:t>print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BB6688"/>
                </a:solidFill>
                <a:latin typeface="Courier"/>
              </a:rPr>
              <a:t>f"Ticker: </a:t>
            </a:r>
            <a:r>
              <a:rPr>
                <a:solidFill>
                  <a:srgbClr val="4070A0"/>
                </a:solidFill>
                <a:latin typeface="Courier"/>
              </a:rPr>
              <a:t>{</a:t>
            </a:r>
            <a:r>
              <a:rPr>
                <a:latin typeface="Courier"/>
              </a:rPr>
              <a:t>stock_ticker</a:t>
            </a:r>
            <a:r>
              <a:rPr>
                <a:solidFill>
                  <a:srgbClr val="4070A0"/>
                </a:solidFill>
                <a:latin typeface="Courier"/>
              </a:rPr>
              <a:t>}</a:t>
            </a:r>
            <a:r>
              <a:rPr>
                <a:solidFill>
                  <a:srgbClr val="BB6688"/>
                </a:solidFill>
                <a:latin typeface="Courier"/>
              </a:rPr>
              <a:t>, Price: $</a:t>
            </a:r>
            <a:r>
              <a:rPr>
                <a:solidFill>
                  <a:srgbClr val="4070A0"/>
                </a:solidFill>
                <a:latin typeface="Courier"/>
              </a:rPr>
              <a:t>{</a:t>
            </a:r>
            <a:r>
              <a:rPr>
                <a:latin typeface="Courier"/>
              </a:rPr>
              <a:t>last_price</a:t>
            </a:r>
            <a:r>
              <a:rPr>
                <a:solidFill>
                  <a:srgbClr val="4070A0"/>
                </a:solidFill>
                <a:latin typeface="Courier"/>
              </a:rPr>
              <a:t>}</a:t>
            </a:r>
            <a:r>
              <a:rPr>
                <a:solidFill>
                  <a:srgbClr val="BB6688"/>
                </a:solidFill>
                <a:latin typeface="Courier"/>
              </a:rPr>
              <a:t>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Ticker: AAPL, Price: $175.5
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Python Fundamentals: Lists &amp; 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b="1"/>
              <a:t>Lists</a:t>
            </a:r>
            <a:r>
              <a:t>: Ordered collections of items.</a:t>
            </a:r>
          </a:p>
          <a:p>
            <a:pPr lvl="0"/>
            <a:r>
              <a:rPr b="1"/>
              <a:t>Dictionaries</a:t>
            </a:r>
            <a:r>
              <a:t>: Unordered collections of key-value pairs.</a:t>
            </a:r>
          </a:p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 A list of tech stock tickers</a:t>
            </a:r>
            <a:br/>
            <a:r>
              <a:rPr>
                <a:latin typeface="Courier"/>
              </a:rPr>
              <a:t>tech_tickers </a:t>
            </a:r>
            <a:r>
              <a:rPr>
                <a:solidFill>
                  <a:srgbClr val="666666"/>
                </a:solidFill>
                <a:latin typeface="Courier"/>
              </a:rPr>
              <a:t>=</a:t>
            </a:r>
            <a:r>
              <a:rPr>
                <a:latin typeface="Courier"/>
              </a:rPr>
              <a:t> [</a:t>
            </a:r>
            <a:r>
              <a:rPr>
                <a:solidFill>
                  <a:srgbClr val="4070A0"/>
                </a:solidFill>
                <a:latin typeface="Courier"/>
              </a:rPr>
              <a:t>"AAPL"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"GOOGL"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"MSFT"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"NVDA"</a:t>
            </a:r>
            <a:r>
              <a:rPr>
                <a:latin typeface="Courier"/>
              </a:rPr>
              <a:t>]</a:t>
            </a:r>
            <a:br/>
            <a:r>
              <a:rPr>
                <a:solidFill>
                  <a:srgbClr val="008000"/>
                </a:solidFill>
                <a:latin typeface="Courier"/>
              </a:rPr>
              <a:t>print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BB6688"/>
                </a:solidFill>
                <a:latin typeface="Courier"/>
              </a:rPr>
              <a:t>f"First ticker in list: </a:t>
            </a:r>
            <a:r>
              <a:rPr>
                <a:solidFill>
                  <a:srgbClr val="4070A0"/>
                </a:solidFill>
                <a:latin typeface="Courier"/>
              </a:rPr>
              <a:t>{</a:t>
            </a:r>
            <a:r>
              <a:rPr>
                <a:latin typeface="Courier"/>
              </a:rPr>
              <a:t>tech_tickers[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]</a:t>
            </a:r>
            <a:r>
              <a:rPr>
                <a:solidFill>
                  <a:srgbClr val="4070A0"/>
                </a:solidFill>
                <a:latin typeface="Courier"/>
              </a:rPr>
              <a:t>}</a:t>
            </a:r>
            <a:r>
              <a:rPr>
                <a:solidFill>
                  <a:srgbClr val="BB6688"/>
                </a:solidFill>
                <a:latin typeface="Courier"/>
              </a:rPr>
              <a:t>"</a:t>
            </a:r>
            <a:r>
              <a:rPr>
                <a:latin typeface="Courier"/>
              </a:rPr>
              <a:t>)</a:t>
            </a:r>
            <a:br/>
            <a:br/>
            <a:r>
              <a:rPr i="1">
                <a:solidFill>
                  <a:srgbClr val="60A0B0"/>
                </a:solidFill>
                <a:latin typeface="Courier"/>
              </a:rPr>
              <a:t># A dictionary with info about one stock</a:t>
            </a:r>
            <a:br/>
            <a:r>
              <a:rPr>
                <a:latin typeface="Courier"/>
              </a:rPr>
              <a:t>stock_info </a:t>
            </a:r>
            <a:r>
              <a:rPr>
                <a:solidFill>
                  <a:srgbClr val="666666"/>
                </a:solidFill>
                <a:latin typeface="Courier"/>
              </a:rPr>
              <a:t>=</a:t>
            </a:r>
            <a:r>
              <a:rPr>
                <a:latin typeface="Courier"/>
              </a:rPr>
              <a:t> {</a:t>
            </a:r>
            <a:br/>
            <a:r>
              <a:rPr>
                <a:latin typeface="Courier"/>
              </a:rPr>
              <a:t>    </a:t>
            </a:r>
            <a:r>
              <a:rPr>
                <a:solidFill>
                  <a:srgbClr val="4070A0"/>
                </a:solidFill>
                <a:latin typeface="Courier"/>
              </a:rPr>
              <a:t>"ticker"</a:t>
            </a:r>
            <a:r>
              <a:rPr>
                <a:latin typeface="Courier"/>
              </a:rPr>
              <a:t>: </a:t>
            </a:r>
            <a:r>
              <a:rPr>
                <a:solidFill>
                  <a:srgbClr val="4070A0"/>
                </a:solidFill>
                <a:latin typeface="Courier"/>
              </a:rPr>
              <a:t>"LVMH"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</a:t>
            </a:r>
            <a:r>
              <a:rPr>
                <a:solidFill>
                  <a:srgbClr val="4070A0"/>
                </a:solidFill>
                <a:latin typeface="Courier"/>
              </a:rPr>
              <a:t>"exchange"</a:t>
            </a:r>
            <a:r>
              <a:rPr>
                <a:latin typeface="Courier"/>
              </a:rPr>
              <a:t>: </a:t>
            </a:r>
            <a:r>
              <a:rPr>
                <a:solidFill>
                  <a:srgbClr val="4070A0"/>
                </a:solidFill>
                <a:latin typeface="Courier"/>
              </a:rPr>
              <a:t>"Paris"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</a:t>
            </a:r>
            <a:r>
              <a:rPr>
                <a:solidFill>
                  <a:srgbClr val="4070A0"/>
                </a:solidFill>
                <a:latin typeface="Courier"/>
              </a:rPr>
              <a:t>"sector"</a:t>
            </a:r>
            <a:r>
              <a:rPr>
                <a:latin typeface="Courier"/>
              </a:rPr>
              <a:t>: </a:t>
            </a:r>
            <a:r>
              <a:rPr>
                <a:solidFill>
                  <a:srgbClr val="4070A0"/>
                </a:solidFill>
                <a:latin typeface="Courier"/>
              </a:rPr>
              <a:t>"Consumer Cyclical"</a:t>
            </a:r>
            <a:br/>
            <a:r>
              <a:rPr>
                <a:latin typeface="Courier"/>
              </a:rPr>
              <a:t>}</a:t>
            </a:r>
            <a:br/>
            <a:r>
              <a:rPr>
                <a:solidFill>
                  <a:srgbClr val="008000"/>
                </a:solidFill>
                <a:latin typeface="Courier"/>
              </a:rPr>
              <a:t>print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BB6688"/>
                </a:solidFill>
                <a:latin typeface="Courier"/>
              </a:rPr>
              <a:t>f"LVMH Sector: </a:t>
            </a:r>
            <a:r>
              <a:rPr>
                <a:solidFill>
                  <a:srgbClr val="4070A0"/>
                </a:solidFill>
                <a:latin typeface="Courier"/>
              </a:rPr>
              <a:t>{</a:t>
            </a:r>
            <a:r>
              <a:rPr>
                <a:latin typeface="Courier"/>
              </a:rPr>
              <a:t>stock_info[</a:t>
            </a:r>
            <a:r>
              <a:rPr>
                <a:solidFill>
                  <a:srgbClr val="4070A0"/>
                </a:solidFill>
                <a:latin typeface="Courier"/>
              </a:rPr>
              <a:t>'sector'</a:t>
            </a:r>
            <a:r>
              <a:rPr>
                <a:latin typeface="Courier"/>
              </a:rPr>
              <a:t>]</a:t>
            </a:r>
            <a:r>
              <a:rPr>
                <a:solidFill>
                  <a:srgbClr val="4070A0"/>
                </a:solidFill>
                <a:latin typeface="Courier"/>
              </a:rPr>
              <a:t>}</a:t>
            </a:r>
            <a:r>
              <a:rPr>
                <a:solidFill>
                  <a:srgbClr val="BB6688"/>
                </a:solidFill>
                <a:latin typeface="Courier"/>
              </a:rPr>
              <a:t>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First ticker in list: AAPL
LVMH Sector: Consumer Cyclical
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Core Library: </a:t>
            </a:r>
            <a:r>
              <a:rPr>
                <a:latin typeface="Courier"/>
              </a:rPr>
              <a:t>pandas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>
                <a:latin typeface="Courier"/>
              </a:rPr>
              <a:t>pandas</a:t>
            </a:r>
            <a:r>
              <a:t> is the most important Python library for data manipulation. It introduces two key structures:</a:t>
            </a:r>
          </a:p>
          <a:p>
            <a:pPr lvl="0"/>
            <a:r>
              <a:rPr b="1"/>
              <a:t>Series:</a:t>
            </a:r>
            <a:r>
              <a:t> A one-dimensional labeled array (like a single column in Excel).</a:t>
            </a:r>
          </a:p>
          <a:p>
            <a:pPr lvl="0"/>
            <a:r>
              <a:rPr b="1"/>
              <a:t>DataFrame:</a:t>
            </a:r>
            <a:r>
              <a:t> A two-dimensional table with labeled rows and columns (like an entire Excel sheet).</a:t>
            </a:r>
          </a:p>
          <a:p>
            <a:pPr marL="0" lvl="0" indent="0">
              <a:buNone/>
            </a:pPr>
            <a:r>
              <a:rPr b="1"/>
              <a:t>Almost all tabular data analysis in Python is done with pandas DataFrames.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Activity: Financial Analysis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dirty="0"/>
              <a:t>We will perform three steps:</a:t>
            </a:r>
          </a:p>
          <a:p>
            <a:pPr marL="342900" lvl="0" indent="-342900">
              <a:buAutoNum type="arabicPeriod"/>
            </a:pPr>
            <a:r>
              <a:rPr dirty="0"/>
              <a:t>Load financial data from a local file.</a:t>
            </a:r>
          </a:p>
          <a:p>
            <a:pPr marL="342900" lvl="0" indent="-342900">
              <a:buAutoNum type="arabicPeriod"/>
            </a:pPr>
            <a:r>
              <a:rPr dirty="0"/>
              <a:t>Calculate daily percentage returns.</a:t>
            </a:r>
          </a:p>
          <a:p>
            <a:pPr marL="342900" lvl="0" indent="-342900">
              <a:buAutoNum type="arabicPeriod"/>
            </a:pPr>
            <a:r>
              <a:rPr dirty="0"/>
              <a:t>Compute basic descriptive statistics.</a:t>
            </a:r>
          </a:p>
          <a:p>
            <a:pPr marL="0" lvl="0" indent="0">
              <a:buNone/>
            </a:pPr>
            <a:r>
              <a:rPr dirty="0"/>
              <a:t>First, let's use a sample data file named </a:t>
            </a:r>
            <a:r>
              <a:rPr dirty="0">
                <a:latin typeface="Courier"/>
              </a:rPr>
              <a:t>data.csv</a:t>
            </a:r>
            <a:r>
              <a:rPr dirty="0"/>
              <a:t>.</a:t>
            </a:r>
          </a:p>
          <a:p>
            <a:pPr lvl="0" indent="0">
              <a:buNone/>
            </a:pPr>
            <a:r>
              <a:rPr dirty="0" err="1">
                <a:latin typeface="Courier"/>
              </a:rPr>
              <a:t>Date,Price</a:t>
            </a:r>
            <a:br>
              <a:rPr dirty="0"/>
            </a:br>
            <a:r>
              <a:rPr dirty="0">
                <a:latin typeface="Courier"/>
              </a:rPr>
              <a:t>2023-10-01,150.5</a:t>
            </a:r>
            <a:br>
              <a:rPr dirty="0"/>
            </a:br>
            <a:r>
              <a:rPr dirty="0">
                <a:latin typeface="Courier"/>
              </a:rPr>
              <a:t>2023-10-02,152.0</a:t>
            </a:r>
            <a:br>
              <a:rPr dirty="0"/>
            </a:br>
            <a:r>
              <a:rPr dirty="0">
                <a:latin typeface="Courier"/>
              </a:rPr>
              <a:t>2023-10-03,151.8</a:t>
            </a:r>
            <a:br>
              <a:rPr dirty="0"/>
            </a:br>
            <a:r>
              <a:rPr dirty="0">
                <a:latin typeface="Courier"/>
              </a:rPr>
              <a:t>2023-10-04,153.2</a:t>
            </a:r>
            <a:br>
              <a:rPr dirty="0"/>
            </a:br>
            <a:r>
              <a:rPr dirty="0">
                <a:latin typeface="Courier"/>
              </a:rPr>
              <a:t>2023-10-05,152.9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B_thème 1">
  <a:themeElements>
    <a:clrScheme name="PSB_ couleurs">
      <a:dk1>
        <a:srgbClr val="1D1D1B"/>
      </a:dk1>
      <a:lt1>
        <a:srgbClr val="FFFFFC"/>
      </a:lt1>
      <a:dk2>
        <a:srgbClr val="E8E7E5"/>
      </a:dk2>
      <a:lt2>
        <a:srgbClr val="E7E6E6"/>
      </a:lt2>
      <a:accent1>
        <a:srgbClr val="233468"/>
      </a:accent1>
      <a:accent2>
        <a:srgbClr val="AF106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FA5737-A658-403C-83F9-ECB8B6C4C9E6}" vid="{5C32A3EC-EEC9-4664-ADA7-DA3C3240714B}"/>
    </a:ext>
  </a:extLst>
</a:theme>
</file>

<file path=ppt/theme/theme2.xml><?xml version="1.0" encoding="utf-8"?>
<a:theme xmlns:a="http://schemas.openxmlformats.org/drawingml/2006/main" name="PSB_thème 2">
  <a:themeElements>
    <a:clrScheme name="PSB_ couleurs">
      <a:dk1>
        <a:srgbClr val="1D1D1B"/>
      </a:dk1>
      <a:lt1>
        <a:srgbClr val="FFFFFC"/>
      </a:lt1>
      <a:dk2>
        <a:srgbClr val="E8E7E5"/>
      </a:dk2>
      <a:lt2>
        <a:srgbClr val="E7E6E6"/>
      </a:lt2>
      <a:accent1>
        <a:srgbClr val="233468"/>
      </a:accent1>
      <a:accent2>
        <a:srgbClr val="AF106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FA5737-A658-403C-83F9-ECB8B6C4C9E6}" vid="{E937DD1B-3629-4B5D-9A64-6F589EA34A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template_improved</Template>
  <TotalTime>0</TotalTime>
  <Words>977</Words>
  <Application>Microsoft Office PowerPoint</Application>
  <PresentationFormat>Affichage à l'écran (16:9)</PresentationFormat>
  <Paragraphs>78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Cambria Math</vt:lpstr>
      <vt:lpstr>Courier</vt:lpstr>
      <vt:lpstr>Suisse Int'l</vt:lpstr>
      <vt:lpstr>Suisse Int'l Bold</vt:lpstr>
      <vt:lpstr>Suisse Int'l Book Italic</vt:lpstr>
      <vt:lpstr>Suisse Int'l Semi Bold</vt:lpstr>
      <vt:lpstr>PSB_thème 1</vt:lpstr>
      <vt:lpstr>PSB_thème 2</vt:lpstr>
      <vt:lpstr>Session 1: The Modern Analyst's Toolkit</vt:lpstr>
      <vt:lpstr>Session 1: The Modern Analyst's Toolkit</vt:lpstr>
      <vt:lpstr>The "Why": Beyond Excel</vt:lpstr>
      <vt:lpstr>The Analyst's Tech Stack</vt:lpstr>
      <vt:lpstr>Environment: Google Colab &amp; Python</vt:lpstr>
      <vt:lpstr>Python Fundamentals: Variables</vt:lpstr>
      <vt:lpstr>Python Fundamentals: Lists &amp; Dictionaries</vt:lpstr>
      <vt:lpstr>The Core Library: pandas</vt:lpstr>
      <vt:lpstr>Activity: Financial Analysis in Python</vt:lpstr>
      <vt:lpstr>Activity 1: Load Data with pandas</vt:lpstr>
      <vt:lpstr>Activity 2: Calculate Daily Returns</vt:lpstr>
      <vt:lpstr>Activity 3: Compute Basic Statistics</vt:lpstr>
      <vt:lpstr>Recap &amp; Next Steps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>Normal.dotm</Template>
  <TotalTime>37</TotalTime>
  <Pages>6</Pages>
  <Words>1206</Words>
  <Characters>6639</Characters>
  <Application>Microsoft Office Word</Application>
  <DocSecurity>0</DocSecurity>
  <Lines>55</Lines>
  <Paragraphs>15</Paragraph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</vt:lpstr>
    </vt:vector>
  </TitlesOfParts>
  <Company/>
  <LinksUpToDate>false</LinksUpToDate>
  <CharactersWithSpaces>7830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1: The Modern Analyst's Toolkit</dc:title>
  <dc:creator>Nima Fazeli</dc:creator>
  <cp:keywords/>
  <cp:lastModifiedBy>Nima Fazeli</cp:lastModifiedBy>
  <cp:revision>1</cp:revision>
  <dcterms:created xsi:type="dcterms:W3CDTF">2025-10-21T23:57:15Z</dcterms:created>
  <dcterms:modified xsi:type="dcterms:W3CDTF">2025-10-22T00:01:21Z</dcterms:modified>
</cp:coreProperties>
</file>