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7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51D5B-5E2B-47A3-9339-C569C9606F72}" v="6" dt="2025-11-07T09:55:03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114" d="100"/>
          <a:sy n="114" d="100"/>
        </p:scale>
        <p:origin x="49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ma Fazeli" userId="7c8a16111013f090" providerId="LiveId" clId="{8C0CB71F-09DE-4182-872A-BAC13982D448}"/>
    <pc:docChg chg="undo custSel addSld modSld">
      <pc:chgData name="Nima Fazeli" userId="7c8a16111013f090" providerId="LiveId" clId="{8C0CB71F-09DE-4182-872A-BAC13982D448}" dt="2025-11-07T10:35:27.571" v="78" actId="729"/>
      <pc:docMkLst>
        <pc:docMk/>
      </pc:docMkLst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56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56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56"/>
            <ac:spMk id="3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56"/>
            <ac:spMk id="4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57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58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58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 modClrScheme chgLayout">
        <pc:chgData name="Nima Fazeli" userId="7c8a16111013f090" providerId="LiveId" clId="{8C0CB71F-09DE-4182-872A-BAC13982D448}" dt="2025-11-07T09:19:34.341" v="3" actId="1076"/>
        <pc:sldMkLst>
          <pc:docMk/>
          <pc:sldMk cId="0" sldId="259"/>
        </pc:sldMkLst>
        <pc:spChg chg="mod">
          <ac:chgData name="Nima Fazeli" userId="7c8a16111013f090" providerId="LiveId" clId="{8C0CB71F-09DE-4182-872A-BAC13982D448}" dt="2025-11-07T09:19:30.015" v="2" actId="26606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ima Fazeli" userId="7c8a16111013f090" providerId="LiveId" clId="{8C0CB71F-09DE-4182-872A-BAC13982D448}" dt="2025-11-07T09:19:30.015" v="2" actId="26606"/>
          <ac:spMkLst>
            <pc:docMk/>
            <pc:sldMk cId="0" sldId="259"/>
            <ac:spMk id="4" creationId="{00000000-0000-0000-0000-000000000000}"/>
          </ac:spMkLst>
        </pc:spChg>
        <pc:spChg chg="del mod replId">
          <ac:chgData name="Nima Fazeli" userId="7c8a16111013f090" providerId="LiveId" clId="{8C0CB71F-09DE-4182-872A-BAC13982D448}" dt="2025-11-07T09:19:30.015" v="2" actId="26606"/>
          <ac:spMkLst>
            <pc:docMk/>
            <pc:sldMk cId="0" sldId="259"/>
            <ac:spMk id="9" creationId="{00000000-0000-0000-0000-000000000000}"/>
          </ac:spMkLst>
        </pc:spChg>
        <pc:graphicFrameChg chg="add mod">
          <ac:chgData name="Nima Fazeli" userId="7c8a16111013f090" providerId="LiveId" clId="{8C0CB71F-09DE-4182-872A-BAC13982D448}" dt="2025-11-07T09:19:34.341" v="3" actId="1076"/>
          <ac:graphicFrameMkLst>
            <pc:docMk/>
            <pc:sldMk cId="0" sldId="259"/>
            <ac:graphicFrameMk id="6" creationId="{00000000-0000-0000-0000-000000000000}"/>
          </ac:graphicFrameMkLst>
        </pc:graphicFrameChg>
        <pc:graphicFrameChg chg="del mod replId">
          <ac:chgData name="Nima Fazeli" userId="7c8a16111013f090" providerId="LiveId" clId="{8C0CB71F-09DE-4182-872A-BAC13982D448}" dt="2025-11-07T09:19:30.015" v="2" actId="26606"/>
          <ac:graphicFrameMkLst>
            <pc:docMk/>
            <pc:sldMk cId="0" sldId="259"/>
            <ac:graphicFrameMk id="8" creationId="{00000000-0000-0000-0000-000000000000}"/>
          </ac:graphicFrameMkLst>
        </pc:graphicFrame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60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0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61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1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1-07T09:20:45.897" v="4" actId="26606"/>
        <pc:sldMkLst>
          <pc:docMk/>
          <pc:sldMk cId="0" sldId="262"/>
        </pc:sldMkLst>
        <pc:spChg chg="mod">
          <ac:chgData name="Nima Fazeli" userId="7c8a16111013f090" providerId="LiveId" clId="{8C0CB71F-09DE-4182-872A-BAC13982D448}" dt="2025-11-07T09:20:45.897" v="4" actId="26606"/>
          <ac:spMkLst>
            <pc:docMk/>
            <pc:sldMk cId="0" sldId="262"/>
            <ac:spMk id="2" creationId="{00000000-0000-0000-0000-000000000000}"/>
          </ac:spMkLst>
        </pc:spChg>
        <pc:picChg chg="mod">
          <ac:chgData name="Nima Fazeli" userId="7c8a16111013f090" providerId="LiveId" clId="{8C0CB71F-09DE-4182-872A-BAC13982D448}" dt="2025-11-07T09:20:45.897" v="4" actId="26606"/>
          <ac:picMkLst>
            <pc:docMk/>
            <pc:sldMk cId="0" sldId="262"/>
            <ac:picMk id="3" creationId="{00000000-0000-0000-0000-000000000000}"/>
          </ac:picMkLst>
        </pc:pic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63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3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3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64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65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5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66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66"/>
            <ac:spMk id="4" creationId="{00000000-0000-0000-0000-000000000000}"/>
          </ac:spMkLst>
        </pc:spChg>
      </pc:sldChg>
      <pc:sldChg chg="modSp mod modClrScheme chgLayout">
        <pc:chgData name="Nima Fazeli" userId="7c8a16111013f090" providerId="LiveId" clId="{8C0CB71F-09DE-4182-872A-BAC13982D448}" dt="2025-11-07T09:21:39.954" v="5" actId="26606"/>
        <pc:sldMkLst>
          <pc:docMk/>
          <pc:sldMk cId="0" sldId="267"/>
        </pc:sldMkLst>
        <pc:spChg chg="mod">
          <ac:chgData name="Nima Fazeli" userId="7c8a16111013f090" providerId="LiveId" clId="{8C0CB71F-09DE-4182-872A-BAC13982D448}" dt="2025-11-07T09:21:39.954" v="5" actId="26606"/>
          <ac:spMkLst>
            <pc:docMk/>
            <pc:sldMk cId="0" sldId="267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21:39.954" v="5" actId="26606"/>
          <ac:spMkLst>
            <pc:docMk/>
            <pc:sldMk cId="0" sldId="267"/>
            <ac:spMk id="3" creationId="{00000000-0000-0000-0000-000000000000}"/>
          </ac:spMkLst>
        </pc:spChg>
      </pc:sldChg>
      <pc:sldChg chg="modSp mod modClrScheme chgLayout">
        <pc:chgData name="Nima Fazeli" userId="7c8a16111013f090" providerId="LiveId" clId="{8C0CB71F-09DE-4182-872A-BAC13982D448}" dt="2025-11-07T10:30:53.837" v="48" actId="27636"/>
        <pc:sldMkLst>
          <pc:docMk/>
          <pc:sldMk cId="0" sldId="268"/>
        </pc:sldMkLst>
        <pc:spChg chg="mod">
          <ac:chgData name="Nima Fazeli" userId="7c8a16111013f090" providerId="LiveId" clId="{8C0CB71F-09DE-4182-872A-BAC13982D448}" dt="2025-11-07T10:30:53.803" v="47" actId="26606"/>
          <ac:spMkLst>
            <pc:docMk/>
            <pc:sldMk cId="0" sldId="268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10:30:53.837" v="48" actId="27636"/>
          <ac:spMkLst>
            <pc:docMk/>
            <pc:sldMk cId="0" sldId="268"/>
            <ac:spMk id="3" creationId="{00000000-0000-0000-0000-000000000000}"/>
          </ac:spMkLst>
        </pc:spChg>
      </pc:sldChg>
      <pc:sldChg chg="modSp mod modClrScheme chgLayout">
        <pc:chgData name="Nima Fazeli" userId="7c8a16111013f090" providerId="LiveId" clId="{8C0CB71F-09DE-4182-872A-BAC13982D448}" dt="2025-11-07T10:31:04.408" v="49" actId="26606"/>
        <pc:sldMkLst>
          <pc:docMk/>
          <pc:sldMk cId="0" sldId="269"/>
        </pc:sldMkLst>
        <pc:spChg chg="mod">
          <ac:chgData name="Nima Fazeli" userId="7c8a16111013f090" providerId="LiveId" clId="{8C0CB71F-09DE-4182-872A-BAC13982D448}" dt="2025-11-07T10:31:04.408" v="49" actId="26606"/>
          <ac:spMkLst>
            <pc:docMk/>
            <pc:sldMk cId="0" sldId="269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10:31:04.408" v="49" actId="26606"/>
          <ac:spMkLst>
            <pc:docMk/>
            <pc:sldMk cId="0" sldId="269"/>
            <ac:spMk id="3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70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70"/>
            <ac:spMk id="2" creationId="{00000000-0000-0000-0000-000000000000}"/>
          </ac:spMkLst>
        </pc:spChg>
      </pc:sldChg>
      <pc:sldChg chg="addSp delSp modSp mod modClrScheme chgLayout">
        <pc:chgData name="Nima Fazeli" userId="7c8a16111013f090" providerId="LiveId" clId="{8C0CB71F-09DE-4182-872A-BAC13982D448}" dt="2025-11-07T10:34:08.552" v="76" actId="27636"/>
        <pc:sldMkLst>
          <pc:docMk/>
          <pc:sldMk cId="0" sldId="271"/>
        </pc:sldMkLst>
        <pc:spChg chg="mod">
          <ac:chgData name="Nima Fazeli" userId="7c8a16111013f090" providerId="LiveId" clId="{8C0CB71F-09DE-4182-872A-BAC13982D448}" dt="2025-11-07T10:33:45.988" v="70" actId="26606"/>
          <ac:spMkLst>
            <pc:docMk/>
            <pc:sldMk cId="0" sldId="271"/>
            <ac:spMk id="2" creationId="{00000000-0000-0000-0000-000000000000}"/>
          </ac:spMkLst>
        </pc:spChg>
        <pc:spChg chg="add mod">
          <ac:chgData name="Nima Fazeli" userId="7c8a16111013f090" providerId="LiveId" clId="{8C0CB71F-09DE-4182-872A-BAC13982D448}" dt="2025-11-07T10:34:08.552" v="76" actId="27636"/>
          <ac:spMkLst>
            <pc:docMk/>
            <pc:sldMk cId="0" sldId="271"/>
            <ac:spMk id="4" creationId="{00000000-0000-0000-0000-000000000000}"/>
          </ac:spMkLst>
        </pc:spChg>
        <pc:spChg chg="add del mod">
          <ac:chgData name="Nima Fazeli" userId="7c8a16111013f090" providerId="LiveId" clId="{8C0CB71F-09DE-4182-872A-BAC13982D448}" dt="2025-11-07T10:33:43.099" v="66" actId="26606"/>
          <ac:spMkLst>
            <pc:docMk/>
            <pc:sldMk cId="0" sldId="271"/>
            <ac:spMk id="4" creationId="{00000000-0000-0000-0000-000000000000}"/>
          </ac:spMkLst>
        </pc:spChg>
        <pc:spChg chg="add del mod replId">
          <ac:chgData name="Nima Fazeli" userId="7c8a16111013f090" providerId="LiveId" clId="{8C0CB71F-09DE-4182-872A-BAC13982D448}" dt="2025-11-07T10:33:45.988" v="70" actId="26606"/>
          <ac:spMkLst>
            <pc:docMk/>
            <pc:sldMk cId="0" sldId="271"/>
            <ac:spMk id="8" creationId="{00000000-0000-0000-0000-000000000000}"/>
          </ac:spMkLst>
        </pc:spChg>
        <pc:spChg chg="del mod replId">
          <ac:chgData name="Nima Fazeli" userId="7c8a16111013f090" providerId="LiveId" clId="{8C0CB71F-09DE-4182-872A-BAC13982D448}" dt="2025-11-07T09:55:24.754" v="34" actId="26606"/>
          <ac:spMkLst>
            <pc:docMk/>
            <pc:sldMk cId="0" sldId="271"/>
            <ac:spMk id="9" creationId="{00000000-0000-0000-0000-000000000000}"/>
          </ac:spMkLst>
        </pc:spChg>
        <pc:graphicFrameChg chg="add mod modGraphic">
          <ac:chgData name="Nima Fazeli" userId="7c8a16111013f090" providerId="LiveId" clId="{8C0CB71F-09DE-4182-872A-BAC13982D448}" dt="2025-11-07T10:33:55.407" v="73" actId="14100"/>
          <ac:graphicFrameMkLst>
            <pc:docMk/>
            <pc:sldMk cId="0" sldId="271"/>
            <ac:graphicFrameMk id="6" creationId="{00000000-0000-0000-0000-000000000000}"/>
          </ac:graphicFrameMkLst>
        </pc:graphicFrameChg>
        <pc:graphicFrameChg chg="add del mod">
          <ac:chgData name="Nima Fazeli" userId="7c8a16111013f090" providerId="LiveId" clId="{8C0CB71F-09DE-4182-872A-BAC13982D448}" dt="2025-11-07T10:33:43.099" v="66" actId="26606"/>
          <ac:graphicFrameMkLst>
            <pc:docMk/>
            <pc:sldMk cId="0" sldId="271"/>
            <ac:graphicFrameMk id="6" creationId="{00000000-0000-0000-0000-000000000000}"/>
          </ac:graphicFrameMkLst>
        </pc:graphicFrameChg>
        <pc:graphicFrameChg chg="del mod replId">
          <ac:chgData name="Nima Fazeli" userId="7c8a16111013f090" providerId="LiveId" clId="{8C0CB71F-09DE-4182-872A-BAC13982D448}" dt="2025-11-07T09:55:24.754" v="34" actId="26606"/>
          <ac:graphicFrameMkLst>
            <pc:docMk/>
            <pc:sldMk cId="0" sldId="271"/>
            <ac:graphicFrameMk id="8" creationId="{00000000-0000-0000-0000-000000000000}"/>
          </ac:graphicFrameMkLst>
        </pc:graphicFrameChg>
        <pc:graphicFrameChg chg="add del mod replId modGraphic">
          <ac:chgData name="Nima Fazeli" userId="7c8a16111013f090" providerId="LiveId" clId="{8C0CB71F-09DE-4182-872A-BAC13982D448}" dt="2025-11-07T10:33:45.988" v="70" actId="26606"/>
          <ac:graphicFrameMkLst>
            <pc:docMk/>
            <pc:sldMk cId="0" sldId="271"/>
            <ac:graphicFrameMk id="9" creationId="{00000000-0000-0000-0000-000000000000}"/>
          </ac:graphicFrameMkLst>
        </pc:graphicFrame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72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72"/>
            <ac:spMk id="2" creationId="{00000000-0000-0000-0000-000000000000}"/>
          </ac:spMkLst>
        </pc:spChg>
      </pc:sldChg>
      <pc:sldChg chg="modSp">
        <pc:chgData name="Nima Fazeli" userId="7c8a16111013f090" providerId="LiveId" clId="{8C0CB71F-09DE-4182-872A-BAC13982D448}" dt="2025-11-07T09:19:09.459" v="0"/>
        <pc:sldMkLst>
          <pc:docMk/>
          <pc:sldMk cId="0" sldId="273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73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Nima Fazeli" userId="7c8a16111013f090" providerId="LiveId" clId="{8C0CB71F-09DE-4182-872A-BAC13982D448}" dt="2025-11-07T10:34:40.662" v="77" actId="20577"/>
        <pc:sldMkLst>
          <pc:docMk/>
          <pc:sldMk cId="0" sldId="274"/>
        </pc:sldMkLst>
        <pc:spChg chg="mod">
          <ac:chgData name="Nima Fazeli" userId="7c8a16111013f090" providerId="LiveId" clId="{8C0CB71F-09DE-4182-872A-BAC13982D448}" dt="2025-11-07T10:34:40.662" v="77" actId="20577"/>
          <ac:spMkLst>
            <pc:docMk/>
            <pc:sldMk cId="0" sldId="274"/>
            <ac:spMk id="2" creationId="{00000000-0000-0000-0000-000000000000}"/>
          </ac:spMkLst>
        </pc:spChg>
      </pc:sldChg>
      <pc:sldChg chg="modSp mod modShow">
        <pc:chgData name="Nima Fazeli" userId="7c8a16111013f090" providerId="LiveId" clId="{8C0CB71F-09DE-4182-872A-BAC13982D448}" dt="2025-11-07T10:35:27.571" v="78" actId="729"/>
        <pc:sldMkLst>
          <pc:docMk/>
          <pc:sldMk cId="0" sldId="275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75"/>
            <ac:spMk id="2" creationId="{00000000-0000-0000-0000-000000000000}"/>
          </ac:spMkLst>
        </pc:spChg>
      </pc:sldChg>
      <pc:sldChg chg="modSp mod modShow">
        <pc:chgData name="Nima Fazeli" userId="7c8a16111013f090" providerId="LiveId" clId="{8C0CB71F-09DE-4182-872A-BAC13982D448}" dt="2025-11-07T10:35:27.571" v="78" actId="729"/>
        <pc:sldMkLst>
          <pc:docMk/>
          <pc:sldMk cId="0" sldId="276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76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76"/>
            <ac:spMk id="3" creationId="{00000000-0000-0000-0000-000000000000}"/>
          </ac:spMkLst>
        </pc:spChg>
      </pc:sldChg>
      <pc:sldChg chg="modSp mod modShow">
        <pc:chgData name="Nima Fazeli" userId="7c8a16111013f090" providerId="LiveId" clId="{8C0CB71F-09DE-4182-872A-BAC13982D448}" dt="2025-11-07T10:35:27.571" v="78" actId="729"/>
        <pc:sldMkLst>
          <pc:docMk/>
          <pc:sldMk cId="0" sldId="277"/>
        </pc:sldMkLst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77"/>
            <ac:spMk id="2" creationId="{00000000-0000-0000-0000-000000000000}"/>
          </ac:spMkLst>
        </pc:spChg>
        <pc:spChg chg="mod">
          <ac:chgData name="Nima Fazeli" userId="7c8a16111013f090" providerId="LiveId" clId="{8C0CB71F-09DE-4182-872A-BAC13982D448}" dt="2025-11-07T09:19:09.459" v="0"/>
          <ac:spMkLst>
            <pc:docMk/>
            <pc:sldMk cId="0" sldId="277"/>
            <ac:spMk id="3" creationId="{00000000-0000-0000-0000-000000000000}"/>
          </ac:spMkLst>
        </pc:spChg>
      </pc:sldChg>
      <pc:sldChg chg="addSp delSp modSp add mod modClrScheme chgLayout">
        <pc:chgData name="Nima Fazeli" userId="7c8a16111013f090" providerId="LiveId" clId="{8C0CB71F-09DE-4182-872A-BAC13982D448}" dt="2025-11-07T10:30:40.092" v="46" actId="26606"/>
        <pc:sldMkLst>
          <pc:docMk/>
          <pc:sldMk cId="2369954659" sldId="278"/>
        </pc:sldMkLst>
        <pc:spChg chg="mod">
          <ac:chgData name="Nima Fazeli" userId="7c8a16111013f090" providerId="LiveId" clId="{8C0CB71F-09DE-4182-872A-BAC13982D448}" dt="2025-11-07T10:30:40.092" v="46" actId="26606"/>
          <ac:spMkLst>
            <pc:docMk/>
            <pc:sldMk cId="2369954659" sldId="278"/>
            <ac:spMk id="2" creationId="{71C9520B-05FE-350C-4A59-0677B4225692}"/>
          </ac:spMkLst>
        </pc:spChg>
        <pc:spChg chg="del mod">
          <ac:chgData name="Nima Fazeli" userId="7c8a16111013f090" providerId="LiveId" clId="{8C0CB71F-09DE-4182-872A-BAC13982D448}" dt="2025-11-07T09:54:49.865" v="23" actId="22"/>
          <ac:spMkLst>
            <pc:docMk/>
            <pc:sldMk cId="2369954659" sldId="278"/>
            <ac:spMk id="3" creationId="{C5AE367E-EA4F-28B2-CC61-F210C8125310}"/>
          </ac:spMkLst>
        </pc:spChg>
        <pc:spChg chg="add del mod">
          <ac:chgData name="Nima Fazeli" userId="7c8a16111013f090" providerId="LiveId" clId="{8C0CB71F-09DE-4182-872A-BAC13982D448}" dt="2025-11-07T09:55:15.772" v="32" actId="26606"/>
          <ac:spMkLst>
            <pc:docMk/>
            <pc:sldMk cId="2369954659" sldId="278"/>
            <ac:spMk id="7" creationId="{343FB678-8407-39E1-B661-B587F208C962}"/>
          </ac:spMkLst>
        </pc:spChg>
        <pc:spChg chg="add del mod">
          <ac:chgData name="Nima Fazeli" userId="7c8a16111013f090" providerId="LiveId" clId="{8C0CB71F-09DE-4182-872A-BAC13982D448}" dt="2025-11-07T10:30:40.092" v="46" actId="26606"/>
          <ac:spMkLst>
            <pc:docMk/>
            <pc:sldMk cId="2369954659" sldId="278"/>
            <ac:spMk id="10" creationId="{AA85C98A-9583-E943-B24B-34F1D6B9A448}"/>
          </ac:spMkLst>
        </pc:spChg>
        <pc:graphicFrameChg chg="add">
          <ac:chgData name="Nima Fazeli" userId="7c8a16111013f090" providerId="LiveId" clId="{8C0CB71F-09DE-4182-872A-BAC13982D448}" dt="2025-11-07T10:30:40.092" v="46" actId="26606"/>
          <ac:graphicFrameMkLst>
            <pc:docMk/>
            <pc:sldMk cId="2369954659" sldId="278"/>
            <ac:graphicFrameMk id="12" creationId="{E6807263-9063-FD66-9DB8-75184EB914F2}"/>
          </ac:graphicFrameMkLst>
        </pc:graphicFrameChg>
        <pc:picChg chg="add del mod ord">
          <ac:chgData name="Nima Fazeli" userId="7c8a16111013f090" providerId="LiveId" clId="{8C0CB71F-09DE-4182-872A-BAC13982D448}" dt="2025-11-07T09:55:00.124" v="26" actId="21"/>
          <ac:picMkLst>
            <pc:docMk/>
            <pc:sldMk cId="2369954659" sldId="278"/>
            <ac:picMk id="5" creationId="{0EC0A51F-EC32-0F5B-7653-4CE988DC1A81}"/>
          </ac:picMkLst>
        </pc:picChg>
        <pc:picChg chg="add del mod">
          <ac:chgData name="Nima Fazeli" userId="7c8a16111013f090" providerId="LiveId" clId="{8C0CB71F-09DE-4182-872A-BAC13982D448}" dt="2025-11-07T10:30:15.015" v="42" actId="478"/>
          <ac:picMkLst>
            <pc:docMk/>
            <pc:sldMk cId="2369954659" sldId="278"/>
            <ac:picMk id="8" creationId="{0EC0A51F-EC32-0F5B-7653-4CE988DC1A81}"/>
          </ac:picMkLst>
        </pc:picChg>
      </pc:sldChg>
      <pc:sldChg chg="add">
        <pc:chgData name="Nima Fazeli" userId="7c8a16111013f090" providerId="LiveId" clId="{8C0CB71F-09DE-4182-872A-BAC13982D448}" dt="2025-11-07T10:30:10.247" v="41" actId="2890"/>
        <pc:sldMkLst>
          <pc:docMk/>
          <pc:sldMk cId="2409778195" sldId="27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atlanta.org/cqer/research/gdpnow.aspx" TargetMode="External"/><Relationship Id="rId7" Type="http://schemas.openxmlformats.org/officeDocument/2006/relationships/image" Target="../media/image15.svg"/><Relationship Id="rId2" Type="http://schemas.openxmlformats.org/officeDocument/2006/relationships/hyperlink" Target="https://www.newyorkfed.org/research/policy/nowcast/" TargetMode="External"/><Relationship Id="rId1" Type="http://schemas.openxmlformats.org/officeDocument/2006/relationships/hyperlink" Target="https://www.clevelandfed.org/indicators-and-data/inflation-nowcasting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frbatlanta.org/cqer/research/gdpnow.aspx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hyperlink" Target="https://www.newyorkfed.org/research/policy/nowcast/" TargetMode="External"/><Relationship Id="rId5" Type="http://schemas.openxmlformats.org/officeDocument/2006/relationships/hyperlink" Target="https://www.clevelandfed.org/indicators-and-data/inflation-nowcasting" TargetMode="External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5DEEB-731B-45D3-81E0-439E8737836C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40388F-F2DE-4786-98EA-38C47AD96291}">
      <dgm:prSet/>
      <dgm:spPr/>
      <dgm:t>
        <a:bodyPr/>
        <a:lstStyle/>
        <a:p>
          <a:pPr>
            <a:defRPr b="1"/>
          </a:pPr>
          <a:r>
            <a:rPr lang="en-GB"/>
            <a:t>What is a "Nowcast"?</a:t>
          </a:r>
          <a:endParaRPr lang="en-US"/>
        </a:p>
      </dgm:t>
    </dgm:pt>
    <dgm:pt modelId="{D36C278D-E285-4207-8863-3B1B362879C3}" type="parTrans" cxnId="{8181C009-0A8F-4A1D-A3DD-2C43E82B0D41}">
      <dgm:prSet/>
      <dgm:spPr/>
      <dgm:t>
        <a:bodyPr/>
        <a:lstStyle/>
        <a:p>
          <a:endParaRPr lang="en-US"/>
        </a:p>
      </dgm:t>
    </dgm:pt>
    <dgm:pt modelId="{53A3913E-577D-41CF-B3FF-C1A55D4565E1}" type="sibTrans" cxnId="{8181C009-0A8F-4A1D-A3DD-2C43E82B0D41}">
      <dgm:prSet/>
      <dgm:spPr/>
      <dgm:t>
        <a:bodyPr/>
        <a:lstStyle/>
        <a:p>
          <a:endParaRPr lang="en-US"/>
        </a:p>
      </dgm:t>
    </dgm:pt>
    <dgm:pt modelId="{5BF7B035-A3C8-4E95-8ED7-8EE82237AFE9}">
      <dgm:prSet/>
      <dgm:spPr/>
      <dgm:t>
        <a:bodyPr/>
        <a:lstStyle/>
        <a:p>
          <a:r>
            <a:rPr lang="en-GB"/>
            <a:t>A real-time estimate of current economic activity using high-frequency data.</a:t>
          </a:r>
          <a:endParaRPr lang="en-US"/>
        </a:p>
      </dgm:t>
    </dgm:pt>
    <dgm:pt modelId="{15D23C8D-8155-49B7-A459-A6253E6271F9}" type="parTrans" cxnId="{4EEADE53-946E-4D27-9B4C-214FA9949751}">
      <dgm:prSet/>
      <dgm:spPr/>
      <dgm:t>
        <a:bodyPr/>
        <a:lstStyle/>
        <a:p>
          <a:endParaRPr lang="en-US"/>
        </a:p>
      </dgm:t>
    </dgm:pt>
    <dgm:pt modelId="{DF6A542B-97B0-47B9-8ACF-C20DA5128357}" type="sibTrans" cxnId="{4EEADE53-946E-4D27-9B4C-214FA9949751}">
      <dgm:prSet/>
      <dgm:spPr/>
      <dgm:t>
        <a:bodyPr/>
        <a:lstStyle/>
        <a:p>
          <a:endParaRPr lang="en-US"/>
        </a:p>
      </dgm:t>
    </dgm:pt>
    <dgm:pt modelId="{B74F2406-D2D4-498B-9079-6110655E7661}">
      <dgm:prSet/>
      <dgm:spPr/>
      <dgm:t>
        <a:bodyPr/>
        <a:lstStyle/>
        <a:p>
          <a:r>
            <a:rPr lang="en-GB"/>
            <a:t>Useful because official GDP data is released with a lag (monthly or quarterly).</a:t>
          </a:r>
          <a:endParaRPr lang="en-US"/>
        </a:p>
      </dgm:t>
    </dgm:pt>
    <dgm:pt modelId="{8F57B374-316C-401C-963E-B376B76C263B}" type="parTrans" cxnId="{99316202-51C9-42CC-9EA4-D9B038DA5A70}">
      <dgm:prSet/>
      <dgm:spPr/>
      <dgm:t>
        <a:bodyPr/>
        <a:lstStyle/>
        <a:p>
          <a:endParaRPr lang="en-US"/>
        </a:p>
      </dgm:t>
    </dgm:pt>
    <dgm:pt modelId="{8005A5EF-4E2F-4A12-AEC8-D2291EFBD40D}" type="sibTrans" cxnId="{99316202-51C9-42CC-9EA4-D9B038DA5A70}">
      <dgm:prSet/>
      <dgm:spPr/>
      <dgm:t>
        <a:bodyPr/>
        <a:lstStyle/>
        <a:p>
          <a:endParaRPr lang="en-US"/>
        </a:p>
      </dgm:t>
    </dgm:pt>
    <dgm:pt modelId="{B95F398E-E627-4800-B0C1-61747CD2B38B}">
      <dgm:prSet/>
      <dgm:spPr/>
      <dgm:t>
        <a:bodyPr/>
        <a:lstStyle/>
        <a:p>
          <a:pPr>
            <a:defRPr b="1"/>
          </a:pPr>
          <a:r>
            <a:rPr lang="en-GB"/>
            <a:t>Examples of Nowcast providers:</a:t>
          </a:r>
          <a:endParaRPr lang="en-US"/>
        </a:p>
      </dgm:t>
    </dgm:pt>
    <dgm:pt modelId="{310F2B5D-1E8F-4BE4-9CA1-FF4AE8296745}" type="parTrans" cxnId="{34173DD5-5DAE-4550-8BDD-91039E1C93C5}">
      <dgm:prSet/>
      <dgm:spPr/>
      <dgm:t>
        <a:bodyPr/>
        <a:lstStyle/>
        <a:p>
          <a:endParaRPr lang="en-US"/>
        </a:p>
      </dgm:t>
    </dgm:pt>
    <dgm:pt modelId="{FB3A80C0-168F-4FCA-B1BF-87D72999263E}" type="sibTrans" cxnId="{34173DD5-5DAE-4550-8BDD-91039E1C93C5}">
      <dgm:prSet/>
      <dgm:spPr/>
      <dgm:t>
        <a:bodyPr/>
        <a:lstStyle/>
        <a:p>
          <a:endParaRPr lang="en-US"/>
        </a:p>
      </dgm:t>
    </dgm:pt>
    <dgm:pt modelId="{6063C83E-5EBA-4969-90FC-6D21E6AF9E6F}">
      <dgm:prSet/>
      <dgm:spPr/>
      <dgm:t>
        <a:bodyPr/>
        <a:lstStyle/>
        <a:p>
          <a:r>
            <a:rPr lang="en-GB"/>
            <a:t>Bloomberg (BECO MODELS function on Bloomberg Terminal)</a:t>
          </a:r>
          <a:endParaRPr lang="en-US"/>
        </a:p>
      </dgm:t>
    </dgm:pt>
    <dgm:pt modelId="{3251A551-7E1F-4CD8-951C-31C4EF3357E8}" type="parTrans" cxnId="{2CCBE9EF-72E7-4643-B2F1-C3FECAA2322F}">
      <dgm:prSet/>
      <dgm:spPr/>
      <dgm:t>
        <a:bodyPr/>
        <a:lstStyle/>
        <a:p>
          <a:endParaRPr lang="en-US"/>
        </a:p>
      </dgm:t>
    </dgm:pt>
    <dgm:pt modelId="{2DFD8516-5073-470B-9747-3B25FC4B2E3B}" type="sibTrans" cxnId="{2CCBE9EF-72E7-4643-B2F1-C3FECAA2322F}">
      <dgm:prSet/>
      <dgm:spPr/>
      <dgm:t>
        <a:bodyPr/>
        <a:lstStyle/>
        <a:p>
          <a:endParaRPr lang="en-US"/>
        </a:p>
      </dgm:t>
    </dgm:pt>
    <dgm:pt modelId="{FC742056-231B-426B-AFED-9C0E7795635A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Cleveland Fed Nowcast of Inflation</a:t>
          </a:r>
          <a:endParaRPr lang="en-US"/>
        </a:p>
      </dgm:t>
    </dgm:pt>
    <dgm:pt modelId="{CEE40894-070D-443D-A840-2B730040B2C3}" type="parTrans" cxnId="{089033F3-9951-4B3E-91BF-F1BB541F4D54}">
      <dgm:prSet/>
      <dgm:spPr/>
      <dgm:t>
        <a:bodyPr/>
        <a:lstStyle/>
        <a:p>
          <a:endParaRPr lang="en-US"/>
        </a:p>
      </dgm:t>
    </dgm:pt>
    <dgm:pt modelId="{74CFC5FA-B4A6-4D8E-9055-AB417AAFF37D}" type="sibTrans" cxnId="{089033F3-9951-4B3E-91BF-F1BB541F4D54}">
      <dgm:prSet/>
      <dgm:spPr/>
      <dgm:t>
        <a:bodyPr/>
        <a:lstStyle/>
        <a:p>
          <a:endParaRPr lang="en-US"/>
        </a:p>
      </dgm:t>
    </dgm:pt>
    <dgm:pt modelId="{BAB416E0-D990-4A01-8B83-B73DE8E5497B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New York Fed Nowcast</a:t>
          </a:r>
          <a:endParaRPr lang="en-US"/>
        </a:p>
      </dgm:t>
    </dgm:pt>
    <dgm:pt modelId="{2F8E983C-E0F5-4775-A47E-EA9A45050D68}" type="parTrans" cxnId="{960379F4-401C-42A9-A6DB-75C0051CA33B}">
      <dgm:prSet/>
      <dgm:spPr/>
      <dgm:t>
        <a:bodyPr/>
        <a:lstStyle/>
        <a:p>
          <a:endParaRPr lang="en-US"/>
        </a:p>
      </dgm:t>
    </dgm:pt>
    <dgm:pt modelId="{835D8BCA-1FBB-4B18-94BC-FEBA5D48F0DE}" type="sibTrans" cxnId="{960379F4-401C-42A9-A6DB-75C0051CA33B}">
      <dgm:prSet/>
      <dgm:spPr/>
      <dgm:t>
        <a:bodyPr/>
        <a:lstStyle/>
        <a:p>
          <a:endParaRPr lang="en-US"/>
        </a:p>
      </dgm:t>
    </dgm:pt>
    <dgm:pt modelId="{41D0E1B2-F951-418A-83CB-01052066175B}">
      <dgm:prSet/>
      <dgm:spPr/>
      <dgm:t>
        <a:bodyPr/>
        <a:lstStyle/>
        <a:p>
          <a:r>
            <a:rPr lang="en-GB"/>
            <a:t>Atlanta fed GDPNow (</a:t>
          </a:r>
          <a:r>
            <a:rPr lang="en-GB">
              <a:hlinkClick xmlns:r="http://schemas.openxmlformats.org/officeDocument/2006/relationships" r:id="rId3"/>
            </a:rPr>
            <a:t>GDPNow</a:t>
          </a:r>
          <a:r>
            <a:rPr lang="en-GB"/>
            <a:t>) and their EconomyNow App</a:t>
          </a:r>
          <a:endParaRPr lang="en-US"/>
        </a:p>
      </dgm:t>
    </dgm:pt>
    <dgm:pt modelId="{AEC549CB-4F12-467C-967B-DEE119F5038F}" type="parTrans" cxnId="{C69BC461-24E6-400C-B76E-1E87A19EDED7}">
      <dgm:prSet/>
      <dgm:spPr/>
      <dgm:t>
        <a:bodyPr/>
        <a:lstStyle/>
        <a:p>
          <a:endParaRPr lang="en-US"/>
        </a:p>
      </dgm:t>
    </dgm:pt>
    <dgm:pt modelId="{B8B5F40C-3102-46FB-8FC8-B2EE101A7D6C}" type="sibTrans" cxnId="{C69BC461-24E6-400C-B76E-1E87A19EDED7}">
      <dgm:prSet/>
      <dgm:spPr/>
      <dgm:t>
        <a:bodyPr/>
        <a:lstStyle/>
        <a:p>
          <a:endParaRPr lang="en-US"/>
        </a:p>
      </dgm:t>
    </dgm:pt>
    <dgm:pt modelId="{ECE1031D-7DAC-405D-9112-1B21C8C6C0BE}" type="pres">
      <dgm:prSet presAssocID="{DD05DEEB-731B-45D3-81E0-439E8737836C}" presName="root" presStyleCnt="0">
        <dgm:presLayoutVars>
          <dgm:dir/>
          <dgm:resizeHandles val="exact"/>
        </dgm:presLayoutVars>
      </dgm:prSet>
      <dgm:spPr/>
    </dgm:pt>
    <dgm:pt modelId="{7A91B96E-7E93-418B-95CE-9D7645220888}" type="pres">
      <dgm:prSet presAssocID="{4E40388F-F2DE-4786-98EA-38C47AD96291}" presName="compNode" presStyleCnt="0"/>
      <dgm:spPr/>
    </dgm:pt>
    <dgm:pt modelId="{371BB315-966B-4FA1-986C-75846ED7D2FB}" type="pres">
      <dgm:prSet presAssocID="{4E40388F-F2DE-4786-98EA-38C47AD96291}" presName="iconRect" presStyleLbl="node1" presStyleIdx="0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 de données"/>
        </a:ext>
      </dgm:extLst>
    </dgm:pt>
    <dgm:pt modelId="{87A61D54-636C-4747-9167-9E1955201C80}" type="pres">
      <dgm:prSet presAssocID="{4E40388F-F2DE-4786-98EA-38C47AD96291}" presName="iconSpace" presStyleCnt="0"/>
      <dgm:spPr/>
    </dgm:pt>
    <dgm:pt modelId="{5A91881B-B2C1-45D4-A04F-522986437328}" type="pres">
      <dgm:prSet presAssocID="{4E40388F-F2DE-4786-98EA-38C47AD96291}" presName="parTx" presStyleLbl="revTx" presStyleIdx="0" presStyleCnt="4">
        <dgm:presLayoutVars>
          <dgm:chMax val="0"/>
          <dgm:chPref val="0"/>
        </dgm:presLayoutVars>
      </dgm:prSet>
      <dgm:spPr/>
    </dgm:pt>
    <dgm:pt modelId="{62379CFA-D4CD-4F6E-80C6-843B985CD4C7}" type="pres">
      <dgm:prSet presAssocID="{4E40388F-F2DE-4786-98EA-38C47AD96291}" presName="txSpace" presStyleCnt="0"/>
      <dgm:spPr/>
    </dgm:pt>
    <dgm:pt modelId="{9F6F2F04-7AF8-46F0-8AFD-6C7EA30BE60C}" type="pres">
      <dgm:prSet presAssocID="{4E40388F-F2DE-4786-98EA-38C47AD96291}" presName="desTx" presStyleLbl="revTx" presStyleIdx="1" presStyleCnt="4">
        <dgm:presLayoutVars/>
      </dgm:prSet>
      <dgm:spPr/>
    </dgm:pt>
    <dgm:pt modelId="{132AFD8A-8D05-4116-8207-D835952CEDC9}" type="pres">
      <dgm:prSet presAssocID="{53A3913E-577D-41CF-B3FF-C1A55D4565E1}" presName="sibTrans" presStyleCnt="0"/>
      <dgm:spPr/>
    </dgm:pt>
    <dgm:pt modelId="{70D41098-1DEC-43B3-8A7A-C6BCE085455D}" type="pres">
      <dgm:prSet presAssocID="{B95F398E-E627-4800-B0C1-61747CD2B38B}" presName="compNode" presStyleCnt="0"/>
      <dgm:spPr/>
    </dgm:pt>
    <dgm:pt modelId="{7A2BCCAC-AAC3-4619-818D-3B4806ADC7A2}" type="pres">
      <dgm:prSet presAssocID="{B95F398E-E627-4800-B0C1-61747CD2B38B}" presName="iconRect" presStyleLbl="node1" presStyleIdx="1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ques"/>
        </a:ext>
      </dgm:extLst>
    </dgm:pt>
    <dgm:pt modelId="{6AF1AD50-2306-476B-A742-FD21E34D4E8E}" type="pres">
      <dgm:prSet presAssocID="{B95F398E-E627-4800-B0C1-61747CD2B38B}" presName="iconSpace" presStyleCnt="0"/>
      <dgm:spPr/>
    </dgm:pt>
    <dgm:pt modelId="{117A9781-3E75-40BB-BB51-0AA35B7F8FA3}" type="pres">
      <dgm:prSet presAssocID="{B95F398E-E627-4800-B0C1-61747CD2B38B}" presName="parTx" presStyleLbl="revTx" presStyleIdx="2" presStyleCnt="4">
        <dgm:presLayoutVars>
          <dgm:chMax val="0"/>
          <dgm:chPref val="0"/>
        </dgm:presLayoutVars>
      </dgm:prSet>
      <dgm:spPr/>
    </dgm:pt>
    <dgm:pt modelId="{3DCB0941-206F-40C9-AD68-3832F9AF6413}" type="pres">
      <dgm:prSet presAssocID="{B95F398E-E627-4800-B0C1-61747CD2B38B}" presName="txSpace" presStyleCnt="0"/>
      <dgm:spPr/>
    </dgm:pt>
    <dgm:pt modelId="{E9FD05D0-83A3-4076-A727-30487F217DD5}" type="pres">
      <dgm:prSet presAssocID="{B95F398E-E627-4800-B0C1-61747CD2B38B}" presName="desTx" presStyleLbl="revTx" presStyleIdx="3" presStyleCnt="4">
        <dgm:presLayoutVars/>
      </dgm:prSet>
      <dgm:spPr/>
    </dgm:pt>
  </dgm:ptLst>
  <dgm:cxnLst>
    <dgm:cxn modelId="{99316202-51C9-42CC-9EA4-D9B038DA5A70}" srcId="{4E40388F-F2DE-4786-98EA-38C47AD96291}" destId="{B74F2406-D2D4-498B-9079-6110655E7661}" srcOrd="1" destOrd="0" parTransId="{8F57B374-316C-401C-963E-B376B76C263B}" sibTransId="{8005A5EF-4E2F-4A12-AEC8-D2291EFBD40D}"/>
    <dgm:cxn modelId="{8181C009-0A8F-4A1D-A3DD-2C43E82B0D41}" srcId="{DD05DEEB-731B-45D3-81E0-439E8737836C}" destId="{4E40388F-F2DE-4786-98EA-38C47AD96291}" srcOrd="0" destOrd="0" parTransId="{D36C278D-E285-4207-8863-3B1B362879C3}" sibTransId="{53A3913E-577D-41CF-B3FF-C1A55D4565E1}"/>
    <dgm:cxn modelId="{BF4BD90D-8228-4930-A5FE-CB6C6152CFB7}" type="presOf" srcId="{4E40388F-F2DE-4786-98EA-38C47AD96291}" destId="{5A91881B-B2C1-45D4-A04F-522986437328}" srcOrd="0" destOrd="0" presId="urn:microsoft.com/office/officeart/2018/2/layout/IconLabelDescriptionList"/>
    <dgm:cxn modelId="{E70E6121-791B-47AD-83E1-54CDBC455325}" type="presOf" srcId="{6063C83E-5EBA-4969-90FC-6D21E6AF9E6F}" destId="{E9FD05D0-83A3-4076-A727-30487F217DD5}" srcOrd="0" destOrd="0" presId="urn:microsoft.com/office/officeart/2018/2/layout/IconLabelDescriptionList"/>
    <dgm:cxn modelId="{13BC7135-2920-4D5A-9BD4-F16B6078DC6C}" type="presOf" srcId="{B95F398E-E627-4800-B0C1-61747CD2B38B}" destId="{117A9781-3E75-40BB-BB51-0AA35B7F8FA3}" srcOrd="0" destOrd="0" presId="urn:microsoft.com/office/officeart/2018/2/layout/IconLabelDescriptionList"/>
    <dgm:cxn modelId="{C69BC461-24E6-400C-B76E-1E87A19EDED7}" srcId="{B95F398E-E627-4800-B0C1-61747CD2B38B}" destId="{41D0E1B2-F951-418A-83CB-01052066175B}" srcOrd="3" destOrd="0" parTransId="{AEC549CB-4F12-467C-967B-DEE119F5038F}" sibTransId="{B8B5F40C-3102-46FB-8FC8-B2EE101A7D6C}"/>
    <dgm:cxn modelId="{3BCA224E-B63B-480C-8D99-0EB136C72EA4}" type="presOf" srcId="{FC742056-231B-426B-AFED-9C0E7795635A}" destId="{E9FD05D0-83A3-4076-A727-30487F217DD5}" srcOrd="0" destOrd="1" presId="urn:microsoft.com/office/officeart/2018/2/layout/IconLabelDescriptionList"/>
    <dgm:cxn modelId="{3DDD8F4F-3BA6-4000-BFCB-0F05910A10C3}" type="presOf" srcId="{DD05DEEB-731B-45D3-81E0-439E8737836C}" destId="{ECE1031D-7DAC-405D-9112-1B21C8C6C0BE}" srcOrd="0" destOrd="0" presId="urn:microsoft.com/office/officeart/2018/2/layout/IconLabelDescriptionList"/>
    <dgm:cxn modelId="{4EEADE53-946E-4D27-9B4C-214FA9949751}" srcId="{4E40388F-F2DE-4786-98EA-38C47AD96291}" destId="{5BF7B035-A3C8-4E95-8ED7-8EE82237AFE9}" srcOrd="0" destOrd="0" parTransId="{15D23C8D-8155-49B7-A459-A6253E6271F9}" sibTransId="{DF6A542B-97B0-47B9-8ACF-C20DA5128357}"/>
    <dgm:cxn modelId="{816F5886-FCCB-4B76-8E42-7FA00E504C4C}" type="presOf" srcId="{B74F2406-D2D4-498B-9079-6110655E7661}" destId="{9F6F2F04-7AF8-46F0-8AFD-6C7EA30BE60C}" srcOrd="0" destOrd="1" presId="urn:microsoft.com/office/officeart/2018/2/layout/IconLabelDescriptionList"/>
    <dgm:cxn modelId="{CB6E66C5-E064-4CB1-9D45-FF2D320A6573}" type="presOf" srcId="{BAB416E0-D990-4A01-8B83-B73DE8E5497B}" destId="{E9FD05D0-83A3-4076-A727-30487F217DD5}" srcOrd="0" destOrd="2" presId="urn:microsoft.com/office/officeart/2018/2/layout/IconLabelDescriptionList"/>
    <dgm:cxn modelId="{039735CA-1D0D-45B9-B0D5-C55F8F0DCE7C}" type="presOf" srcId="{41D0E1B2-F951-418A-83CB-01052066175B}" destId="{E9FD05D0-83A3-4076-A727-30487F217DD5}" srcOrd="0" destOrd="3" presId="urn:microsoft.com/office/officeart/2018/2/layout/IconLabelDescriptionList"/>
    <dgm:cxn modelId="{55511FCF-3299-4A7F-AA91-932719A86DB1}" type="presOf" srcId="{5BF7B035-A3C8-4E95-8ED7-8EE82237AFE9}" destId="{9F6F2F04-7AF8-46F0-8AFD-6C7EA30BE60C}" srcOrd="0" destOrd="0" presId="urn:microsoft.com/office/officeart/2018/2/layout/IconLabelDescriptionList"/>
    <dgm:cxn modelId="{34173DD5-5DAE-4550-8BDD-91039E1C93C5}" srcId="{DD05DEEB-731B-45D3-81E0-439E8737836C}" destId="{B95F398E-E627-4800-B0C1-61747CD2B38B}" srcOrd="1" destOrd="0" parTransId="{310F2B5D-1E8F-4BE4-9CA1-FF4AE8296745}" sibTransId="{FB3A80C0-168F-4FCA-B1BF-87D72999263E}"/>
    <dgm:cxn modelId="{2CCBE9EF-72E7-4643-B2F1-C3FECAA2322F}" srcId="{B95F398E-E627-4800-B0C1-61747CD2B38B}" destId="{6063C83E-5EBA-4969-90FC-6D21E6AF9E6F}" srcOrd="0" destOrd="0" parTransId="{3251A551-7E1F-4CD8-951C-31C4EF3357E8}" sibTransId="{2DFD8516-5073-470B-9747-3B25FC4B2E3B}"/>
    <dgm:cxn modelId="{089033F3-9951-4B3E-91BF-F1BB541F4D54}" srcId="{B95F398E-E627-4800-B0C1-61747CD2B38B}" destId="{FC742056-231B-426B-AFED-9C0E7795635A}" srcOrd="1" destOrd="0" parTransId="{CEE40894-070D-443D-A840-2B730040B2C3}" sibTransId="{74CFC5FA-B4A6-4D8E-9055-AB417AAFF37D}"/>
    <dgm:cxn modelId="{960379F4-401C-42A9-A6DB-75C0051CA33B}" srcId="{B95F398E-E627-4800-B0C1-61747CD2B38B}" destId="{BAB416E0-D990-4A01-8B83-B73DE8E5497B}" srcOrd="2" destOrd="0" parTransId="{2F8E983C-E0F5-4775-A47E-EA9A45050D68}" sibTransId="{835D8BCA-1FBB-4B18-94BC-FEBA5D48F0DE}"/>
    <dgm:cxn modelId="{1873C8F4-51E9-4C11-9FE4-F3DF33D61E9C}" type="presParOf" srcId="{ECE1031D-7DAC-405D-9112-1B21C8C6C0BE}" destId="{7A91B96E-7E93-418B-95CE-9D7645220888}" srcOrd="0" destOrd="0" presId="urn:microsoft.com/office/officeart/2018/2/layout/IconLabelDescriptionList"/>
    <dgm:cxn modelId="{A6C202DB-F789-42E5-9D9A-AE8AB75D8CD3}" type="presParOf" srcId="{7A91B96E-7E93-418B-95CE-9D7645220888}" destId="{371BB315-966B-4FA1-986C-75846ED7D2FB}" srcOrd="0" destOrd="0" presId="urn:microsoft.com/office/officeart/2018/2/layout/IconLabelDescriptionList"/>
    <dgm:cxn modelId="{D34DB1FC-752C-40FA-8B3F-DD2115DCF5C1}" type="presParOf" srcId="{7A91B96E-7E93-418B-95CE-9D7645220888}" destId="{87A61D54-636C-4747-9167-9E1955201C80}" srcOrd="1" destOrd="0" presId="urn:microsoft.com/office/officeart/2018/2/layout/IconLabelDescriptionList"/>
    <dgm:cxn modelId="{9ACD1288-0F40-4143-9C48-C8CB5855B0D0}" type="presParOf" srcId="{7A91B96E-7E93-418B-95CE-9D7645220888}" destId="{5A91881B-B2C1-45D4-A04F-522986437328}" srcOrd="2" destOrd="0" presId="urn:microsoft.com/office/officeart/2018/2/layout/IconLabelDescriptionList"/>
    <dgm:cxn modelId="{060D5F26-3DE9-418D-A50D-8C6F29B5CE5D}" type="presParOf" srcId="{7A91B96E-7E93-418B-95CE-9D7645220888}" destId="{62379CFA-D4CD-4F6E-80C6-843B985CD4C7}" srcOrd="3" destOrd="0" presId="urn:microsoft.com/office/officeart/2018/2/layout/IconLabelDescriptionList"/>
    <dgm:cxn modelId="{4623707D-31E1-49A4-9E26-BC342FE0297C}" type="presParOf" srcId="{7A91B96E-7E93-418B-95CE-9D7645220888}" destId="{9F6F2F04-7AF8-46F0-8AFD-6C7EA30BE60C}" srcOrd="4" destOrd="0" presId="urn:microsoft.com/office/officeart/2018/2/layout/IconLabelDescriptionList"/>
    <dgm:cxn modelId="{BCDFBD10-7404-47F8-B15A-C7097D68E0BE}" type="presParOf" srcId="{ECE1031D-7DAC-405D-9112-1B21C8C6C0BE}" destId="{132AFD8A-8D05-4116-8207-D835952CEDC9}" srcOrd="1" destOrd="0" presId="urn:microsoft.com/office/officeart/2018/2/layout/IconLabelDescriptionList"/>
    <dgm:cxn modelId="{957F8619-6C2B-4A77-8204-C82D6C1561A2}" type="presParOf" srcId="{ECE1031D-7DAC-405D-9112-1B21C8C6C0BE}" destId="{70D41098-1DEC-43B3-8A7A-C6BCE085455D}" srcOrd="2" destOrd="0" presId="urn:microsoft.com/office/officeart/2018/2/layout/IconLabelDescriptionList"/>
    <dgm:cxn modelId="{FD097241-B7BA-431D-B36E-A1724810F5CA}" type="presParOf" srcId="{70D41098-1DEC-43B3-8A7A-C6BCE085455D}" destId="{7A2BCCAC-AAC3-4619-818D-3B4806ADC7A2}" srcOrd="0" destOrd="0" presId="urn:microsoft.com/office/officeart/2018/2/layout/IconLabelDescriptionList"/>
    <dgm:cxn modelId="{F070D8EA-410E-4E35-A78C-DF93B29C87F3}" type="presParOf" srcId="{70D41098-1DEC-43B3-8A7A-C6BCE085455D}" destId="{6AF1AD50-2306-476B-A742-FD21E34D4E8E}" srcOrd="1" destOrd="0" presId="urn:microsoft.com/office/officeart/2018/2/layout/IconLabelDescriptionList"/>
    <dgm:cxn modelId="{1D622AA1-6BFB-4724-A42C-88B3DEAF030D}" type="presParOf" srcId="{70D41098-1DEC-43B3-8A7A-C6BCE085455D}" destId="{117A9781-3E75-40BB-BB51-0AA35B7F8FA3}" srcOrd="2" destOrd="0" presId="urn:microsoft.com/office/officeart/2018/2/layout/IconLabelDescriptionList"/>
    <dgm:cxn modelId="{60171039-671D-4A6E-859E-7237B184A9CA}" type="presParOf" srcId="{70D41098-1DEC-43B3-8A7A-C6BCE085455D}" destId="{3DCB0941-206F-40C9-AD68-3832F9AF6413}" srcOrd="3" destOrd="0" presId="urn:microsoft.com/office/officeart/2018/2/layout/IconLabelDescriptionList"/>
    <dgm:cxn modelId="{2321F014-FEE2-4233-A7F7-D0C3C33D997E}" type="presParOf" srcId="{70D41098-1DEC-43B3-8A7A-C6BCE085455D}" destId="{E9FD05D0-83A3-4076-A727-30487F217DD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BB315-966B-4FA1-986C-75846ED7D2FB}">
      <dsp:nvSpPr>
        <dsp:cNvPr id="0" name=""/>
        <dsp:cNvSpPr/>
      </dsp:nvSpPr>
      <dsp:spPr>
        <a:xfrm>
          <a:off x="3794" y="125840"/>
          <a:ext cx="1215499" cy="1119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1881B-B2C1-45D4-A04F-522986437328}">
      <dsp:nvSpPr>
        <dsp:cNvPr id="0" name=""/>
        <dsp:cNvSpPr/>
      </dsp:nvSpPr>
      <dsp:spPr>
        <a:xfrm>
          <a:off x="3794" y="1371524"/>
          <a:ext cx="3472855" cy="479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/>
            <a:t>What is a "Nowcast"?</a:t>
          </a:r>
          <a:endParaRPr lang="en-US" sz="2000" kern="1200"/>
        </a:p>
      </dsp:txBody>
      <dsp:txXfrm>
        <a:off x="3794" y="1371524"/>
        <a:ext cx="3472855" cy="479781"/>
      </dsp:txXfrm>
    </dsp:sp>
    <dsp:sp modelId="{9F6F2F04-7AF8-46F0-8AFD-6C7EA30BE60C}">
      <dsp:nvSpPr>
        <dsp:cNvPr id="0" name=""/>
        <dsp:cNvSpPr/>
      </dsp:nvSpPr>
      <dsp:spPr>
        <a:xfrm>
          <a:off x="3794" y="1910000"/>
          <a:ext cx="3472855" cy="1150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 real-time estimate of current economic activity using high-frequency data.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Useful because official GDP data is released with a lag (monthly or quarterly).</a:t>
          </a:r>
          <a:endParaRPr lang="en-US" sz="1500" kern="1200"/>
        </a:p>
      </dsp:txBody>
      <dsp:txXfrm>
        <a:off x="3794" y="1910000"/>
        <a:ext cx="3472855" cy="1150542"/>
      </dsp:txXfrm>
    </dsp:sp>
    <dsp:sp modelId="{7A2BCCAC-AAC3-4619-818D-3B4806ADC7A2}">
      <dsp:nvSpPr>
        <dsp:cNvPr id="0" name=""/>
        <dsp:cNvSpPr/>
      </dsp:nvSpPr>
      <dsp:spPr>
        <a:xfrm>
          <a:off x="4084399" y="125840"/>
          <a:ext cx="1215499" cy="1119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A9781-3E75-40BB-BB51-0AA35B7F8FA3}">
      <dsp:nvSpPr>
        <dsp:cNvPr id="0" name=""/>
        <dsp:cNvSpPr/>
      </dsp:nvSpPr>
      <dsp:spPr>
        <a:xfrm>
          <a:off x="4084399" y="1371524"/>
          <a:ext cx="3472855" cy="479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/>
            <a:t>Examples of Nowcast providers:</a:t>
          </a:r>
          <a:endParaRPr lang="en-US" sz="2000" kern="1200"/>
        </a:p>
      </dsp:txBody>
      <dsp:txXfrm>
        <a:off x="4084399" y="1371524"/>
        <a:ext cx="3472855" cy="479781"/>
      </dsp:txXfrm>
    </dsp:sp>
    <dsp:sp modelId="{E9FD05D0-83A3-4076-A727-30487F217DD5}">
      <dsp:nvSpPr>
        <dsp:cNvPr id="0" name=""/>
        <dsp:cNvSpPr/>
      </dsp:nvSpPr>
      <dsp:spPr>
        <a:xfrm>
          <a:off x="4084399" y="1910000"/>
          <a:ext cx="3472855" cy="1150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Bloomberg (BECO MODELS function on Bloomberg Terminal)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hlinkClick xmlns:r="http://schemas.openxmlformats.org/officeDocument/2006/relationships" r:id="rId5"/>
            </a:rPr>
            <a:t>Cleveland Fed Nowcast of Inflation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hlinkClick xmlns:r="http://schemas.openxmlformats.org/officeDocument/2006/relationships" r:id="rId6"/>
            </a:rPr>
            <a:t>New York Fed Nowcast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Atlanta fed GDPNow (</a:t>
          </a:r>
          <a:r>
            <a:rPr lang="en-GB" sz="1500" kern="1200">
              <a:hlinkClick xmlns:r="http://schemas.openxmlformats.org/officeDocument/2006/relationships" r:id="rId7"/>
            </a:rPr>
            <a:t>GDPNow</a:t>
          </a:r>
          <a:r>
            <a:rPr lang="en-GB" sz="1500" kern="1200"/>
            <a:t>) and their EconomyNow App</a:t>
          </a:r>
          <a:endParaRPr lang="en-US" sz="1500" kern="1200"/>
        </a:p>
      </dsp:txBody>
      <dsp:txXfrm>
        <a:off x="4084399" y="1910000"/>
        <a:ext cx="3472855" cy="1150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4598F1-DE00-2EFF-A581-E9039DB8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7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27C9CCA-295A-AC59-0705-4A77C016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E3D37D7-9FCE-C1B9-1D34-F6AA4CCF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E99E5C4-418C-A391-9542-2356A990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861BC8-C24F-9944-48CB-7F2550179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F30D823-D969-23AB-1418-6F17A308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F4062E3-85BC-C55B-13DF-ABEBE218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123B8B0-6738-E086-C479-A6F1B3A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0AA375-08CA-C8D0-8A8A-B3DDD3C8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986D3B-AFD7-F5F8-C378-E970BDF6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B33610-75FF-F6CF-B682-1B4B00DD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9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1DC0C6-710A-891F-E3B6-21909B53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1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53B73EF-F497-BEE7-D909-C5517201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3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209A68-1493-6F5F-C64D-9A24037B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2193698"/>
            <a:ext cx="2160300" cy="8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1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 anchor="t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9F5002-B64C-2942-EA08-65A91170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31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D389F9-D31F-C27D-6ACC-020E5325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059134-8E80-6345-214D-D2EADF4E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001" y="-128625"/>
            <a:ext cx="4519799" cy="64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3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51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D4C65F8-C52B-7FAE-4999-D1ECF9786D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2103" y="0"/>
            <a:ext cx="5651897" cy="451604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1155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61F07A-AE1C-DE3A-2507-73E14A00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108CC3-A36D-A95B-ECC7-176C28BC3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3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73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404772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71D0CF-2008-BC24-78D0-CA6F44E46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360744-9285-2B02-077F-FE68DBB30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8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3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160300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9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860675" cy="2106279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BA4387-12D7-5866-FC22-9560A2C3E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320600" cy="2106279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41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1431291-C038-A7FA-3C01-A073D613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99379B-5FAE-AEB1-2B5B-EE068617C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6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3" y="4732051"/>
            <a:ext cx="539350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80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794B5-6122-FF4C-E878-61C2E155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7224091-94D1-6C01-A9AB-793B295B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5794D0E-980F-77E7-01B9-62E4FE5F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E46429-4ECF-717D-BF39-F5ADEDF61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33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060E704-4C97-8BDA-5A9A-C71431B7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8FF46BA-7922-741D-EC53-3387C0AD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3C6E1D9-DE3E-366A-E99A-C813A9E1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2D45CE-46AE-2FDF-2FC7-81EC8D4A1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6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40232B-CEB1-3AB1-A529-5E2F8223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4ED9D-1AFB-1FB7-4B83-886975DC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793115-ADC3-AC04-8EE5-CA4C1B5A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B23D8D-0B38-9110-8D36-DCAE34545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5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69086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94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4860675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7" y="3651648"/>
            <a:ext cx="4860383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2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EFF4A00-104D-FA44-36E8-72B47327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6B463DC-5226-3156-494B-4A512ACA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58EB97D-69A1-78FC-DAFA-941D1C23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64533E-99D4-062A-42BC-FA1951649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1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66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4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00" y="2165456"/>
            <a:ext cx="2157400" cy="8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00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77E65B6-9B0E-B9F5-FB4D-2E232CF4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3730865-F86B-04D0-5679-D6FE1494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6AF0A89-D640-3E21-E292-124B74EB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799088-4877-63E1-F7AA-E6669A1ED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09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0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02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EDE906-40EC-FEE3-2011-B883B0F4D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1851" y="0"/>
            <a:ext cx="565215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25907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00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0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9">
            <a:extLst>
              <a:ext uri="{FF2B5EF4-FFF2-40B4-BE49-F238E27FC236}">
                <a16:creationId xmlns:a16="http://schemas.microsoft.com/office/drawing/2014/main" id="{A0260FB4-F1FC-3DAB-4275-00E1294F76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320600" cy="2160300"/>
          </a:xfr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C7BBEE-105C-53F7-7A0E-CEAB6637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39C7317-FFE7-8B2B-F46A-D977B8D8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42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2DA534-9954-1068-409E-3EC61255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A73C65-5DD6-D8B7-8800-6C13B6B3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3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B81C4A-3134-9F0A-E348-05055B6E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3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241EB5C9-1307-BA42-ABA2-0BC069CD8E7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388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DD15ADC5-1E09-274C-A248-435BAA1D6609}" type="datetime1">
              <a:rPr lang="fr-FR"/>
              <a:pPr/>
              <a:t>07/11/2025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41145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13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bg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mworld.org/supply-management-news-and-reports/reports/ism-pmi-report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red.stlouisfed.org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Session 6: Macroeconomic Strategy &amp; Business Cycle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buNone/>
            </a:pPr>
            <a:br/>
            <a:br/>
            <a:r>
              <a:t>Nima Fazeli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pPr marL="0" lvl="0" indent="0">
              <a:buNone/>
            </a:pPr>
            <a:r>
              <a:t>Fall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Leading Indicator #1: The Yield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yield curve plots the interest rates (yields) of bonds with different maturity dates.</a:t>
            </a:r>
          </a:p>
          <a:p>
            <a:pPr lvl="0"/>
            <a:r>
              <a:t>The spread between a long-term bond (e.g., 10-year) and a short-term bond (e.g., 3-month) is a powerful recession predictor.</a:t>
            </a:r>
          </a:p>
          <a:p>
            <a:pPr lvl="0"/>
            <a:r>
              <a:rPr b="1"/>
              <a:t>Normal Curve:</a:t>
            </a:r>
            <a:r>
              <a:t> Long-term yields &gt; Short-term yields. The market expects growth.</a:t>
            </a:r>
          </a:p>
          <a:p>
            <a:pPr lvl="0"/>
            <a:r>
              <a:rPr b="1"/>
              <a:t>Inverted Curve:</a:t>
            </a:r>
            <a:r>
              <a:t> Short-term yields &gt; Long-term yields. The market is pricing in a future slowdown and Fed rate cuts. An inverted yield curve has preceded every major US recession for the last 50 years.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Live Data: The 10-Year / 3-Month Spread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Let's pull the data. When the line goes below zero, the curve is inverted. Shaded areas are recessions.</a:t>
            </a:r>
          </a:p>
        </p:txBody>
      </p:sp>
      <p:pic>
        <p:nvPicPr>
          <p:cNvPr id="3" name="Picture 1" descr="img/yield_curve_spread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37000" y="203200"/>
            <a:ext cx="4381500" cy="438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t>Leading Indicator #2: The PMI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>
            <a:normAutofit/>
          </a:bodyPr>
          <a:lstStyle/>
          <a:p>
            <a:pPr lvl="0"/>
            <a:r>
              <a:t>The </a:t>
            </a:r>
            <a:r>
              <a:rPr b="1"/>
              <a:t>Purchasing Managers' Index (PMI)</a:t>
            </a:r>
            <a:r>
              <a:t> is a survey-based indicator of business activity. Managers are asked about new orders, production, employment, etc.</a:t>
            </a:r>
          </a:p>
          <a:p>
            <a:pPr lvl="0"/>
            <a:r>
              <a:t>It is a diffusion index. A reading &gt; 50 indicates expansion. A reading &lt; 50 indicates contraction.</a:t>
            </a:r>
          </a:p>
          <a:p>
            <a:pPr lvl="0"/>
            <a:r>
              <a:t>It provides a real-time signal of the health of the manufacturing and services sectors, often before official GDP data is released.</a:t>
            </a:r>
          </a:p>
          <a:p>
            <a:pPr lvl="0"/>
            <a:r>
              <a:t>You can get PMI data from the </a:t>
            </a:r>
            <a:r>
              <a:rPr>
                <a:hlinkClick r:id="rId2"/>
              </a:rPr>
              <a:t>Institute for Supply Management (ISM) website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02920-9E2F-9AAB-72C2-9DD84335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9520B-05FE-350C-4A59-0677B422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</p:spPr>
        <p:txBody>
          <a:bodyPr vert="horz" lIns="0" tIns="0" rIns="0" bIns="0" rtlCol="0" anchor="t">
            <a:normAutofit/>
          </a:bodyPr>
          <a:lstStyle/>
          <a:p>
            <a:pPr marL="0" lvl="0" indent="0"/>
            <a:r>
              <a:rPr lang="fr-FR" b="1" i="0" kern="1200">
                <a:latin typeface="Suisse Int'l Semi Bold" panose="020B0804000000000000" pitchFamily="34" charset="77"/>
                <a:ea typeface="+mj-ea"/>
                <a:cs typeface="+mj-cs"/>
              </a:rPr>
              <a:t>Leading Indicator #3: Nowcasts</a:t>
            </a:r>
          </a:p>
        </p:txBody>
      </p:sp>
      <p:graphicFrame>
        <p:nvGraphicFramePr>
          <p:cNvPr id="12" name="ZoneTexte 9">
            <a:extLst>
              <a:ext uri="{FF2B5EF4-FFF2-40B4-BE49-F238E27FC236}">
                <a16:creationId xmlns:a16="http://schemas.microsoft.com/office/drawing/2014/main" id="{E6807263-9063-FD66-9DB8-75184EB91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8597"/>
              </p:ext>
            </p:extLst>
          </p:nvPr>
        </p:nvGraphicFramePr>
        <p:xfrm>
          <a:off x="791475" y="1491601"/>
          <a:ext cx="7561050" cy="318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95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C3F88-D35F-F9A4-5A88-D2BB421B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4388-4C8B-6A92-269C-D624610C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dirty="0"/>
              <a:t>Leading Indicator #</a:t>
            </a:r>
            <a:r>
              <a:rPr lang="fr-FR" dirty="0"/>
              <a:t>3</a:t>
            </a:r>
            <a:r>
              <a:rPr dirty="0"/>
              <a:t>: </a:t>
            </a:r>
            <a:r>
              <a:rPr lang="fr-FR" dirty="0" err="1"/>
              <a:t>Nowcasts</a:t>
            </a:r>
            <a:endParaRPr dirty="0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3F8390F8-AA3E-37E2-DFF7-7390291C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24" y="1491601"/>
            <a:ext cx="4440951" cy="3186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77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t>ACTIVITY Interpreting the PMI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t>Setup:</a:t>
            </a:r>
          </a:p>
          <a:p>
            <a:pPr lvl="0"/>
            <a:r>
              <a:t>Split into groups: You belong to the management team of either of the following companies:</a:t>
            </a:r>
          </a:p>
          <a:p>
            <a:pPr marL="685800" lvl="1" indent="-342900">
              <a:buAutoNum type="arabicPeriod"/>
            </a:pPr>
            <a:r>
              <a:t>A global industrial machinery manufacturer like Caterpillar or John Deere.</a:t>
            </a:r>
          </a:p>
          <a:p>
            <a:pPr marL="685800" lvl="1" indent="-342900">
              <a:buAutoNum type="arabicPeriod"/>
            </a:pPr>
            <a:r>
              <a:t>A consumer goods company with significant retail exposure like Procter &amp; Gamble or Unilever.</a:t>
            </a:r>
          </a:p>
          <a:p>
            <a:pPr marL="685800" lvl="1" indent="-342900">
              <a:buAutoNum type="arabicPeriod"/>
            </a:pPr>
            <a:r>
              <a:t>A transportation and logistics firm like FedEx or UPS.</a:t>
            </a:r>
          </a:p>
          <a:p>
            <a:pPr marL="0" lvl="0" indent="0">
              <a:buNone/>
            </a:pPr>
            <a:r>
              <a:t>Task:</a:t>
            </a:r>
          </a:p>
          <a:p>
            <a:pPr lvl="0"/>
            <a:r>
              <a:t>Get the latest US Manufacturing PMI data from the ISM website.</a:t>
            </a:r>
          </a:p>
          <a:p>
            <a:pPr lvl="0"/>
            <a:r>
              <a:t>Read the report summary and note the current PMI value.</a:t>
            </a:r>
          </a:p>
          <a:p>
            <a:pPr lvl="0"/>
            <a:r>
              <a:t>Discuss with your group: Based on the PMI reading, what phase of the business cycle do you think the economy is currently in? What implications does this have for your company's strategy?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t>Live Data: Other useful indicators publicly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t>Beyond PMI, other leading indicators include:</a:t>
            </a:r>
          </a:p>
          <a:p>
            <a:pPr lvl="0"/>
            <a:r>
              <a:rPr b="1"/>
              <a:t>Building Permits:</a:t>
            </a:r>
            <a:r>
              <a:t> Indicates future construction activity.</a:t>
            </a:r>
          </a:p>
          <a:p>
            <a:pPr lvl="0"/>
            <a:r>
              <a:rPr b="1"/>
              <a:t>Consumer Confidence Index (CCI):</a:t>
            </a:r>
            <a:r>
              <a:t> Measures consumer sentiment about the economy.</a:t>
            </a:r>
          </a:p>
          <a:p>
            <a:pPr lvl="0"/>
            <a:r>
              <a:rPr b="1"/>
              <a:t>Initial Jobless Claims:</a:t>
            </a:r>
            <a:r>
              <a:t> Weekly data on new unemployment claims, signaling labor market health.</a:t>
            </a:r>
          </a:p>
          <a:p>
            <a:pPr lvl="0"/>
            <a:r>
              <a:rPr b="1"/>
              <a:t>Industrial Production Index:</a:t>
            </a:r>
            <a:r>
              <a:t> Measures output of factories, mines, and utilities.</a:t>
            </a:r>
          </a:p>
          <a:p>
            <a:pPr marL="0" lvl="0" indent="0">
              <a:buNone/>
            </a:pPr>
            <a:r>
              <a:t>These can be found on the </a:t>
            </a:r>
            <a:r>
              <a:rPr>
                <a:hlinkClick r:id="rId2"/>
              </a:rPr>
              <a:t>FRED website</a:t>
            </a:r>
            <a:r>
              <a:t>. The drawback is that most of these data are focusing on the US.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4: The Managerial Playbook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dirty="0"/>
              <a:t>Strategic Posture Through the Cycle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474" y="1493783"/>
            <a:ext cx="2700375" cy="918341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sz="1000" dirty="0"/>
              <a:t>Knowing where you are in the cycle is useless without a plan. A robust firm adapts its financial and operational strategy to the changing environment.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729700"/>
              </p:ext>
            </p:extLst>
          </p:nvPr>
        </p:nvGraphicFramePr>
        <p:xfrm>
          <a:off x="3491851" y="729384"/>
          <a:ext cx="4860675" cy="361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431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/>
                        <a:t>Phase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/>
                        <a:t>Macro Environment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/>
                        <a:t>The Playbook</a:t>
                      </a:r>
                    </a:p>
                  </a:txBody>
                  <a:tcPr marL="29540" marR="29540" marT="14771" marB="1477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81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 b="1"/>
                        <a:t>Early Expansion / Boom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/>
                        <a:t>Growth accelerating, </a:t>
                      </a:r>
                      <a:endParaRPr lang="fr-FR" sz="800"/>
                    </a:p>
                    <a:p>
                      <a:pPr marL="0" lvl="0" indent="0">
                        <a:buNone/>
                      </a:pPr>
                      <a:r>
                        <a:rPr sz="800"/>
                        <a:t>rates still low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/>
                        <a:t>Confidence high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/>
                        <a:t>- </a:t>
                      </a:r>
                      <a:r>
                        <a:rPr sz="800" b="1"/>
                        <a:t>INVEST:</a:t>
                      </a:r>
                      <a:r>
                        <a:rPr sz="800"/>
                        <a:t> Aggressively fund positive-NPV projects.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/>
                        <a:t>- </a:t>
                      </a:r>
                      <a:r>
                        <a:rPr sz="800" b="1"/>
                        <a:t>HIRE:</a:t>
                      </a:r>
                      <a:r>
                        <a:rPr sz="800"/>
                        <a:t> Secure talent before the labor market gets too tight.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/>
                        <a:t>- </a:t>
                      </a:r>
                      <a:r>
                        <a:rPr sz="800" b="1"/>
                        <a:t>FINANCE:</a:t>
                      </a:r>
                      <a:r>
                        <a:rPr sz="800"/>
                        <a:t> Consider locking in long-term debt before rates rise.</a:t>
                      </a:r>
                    </a:p>
                  </a:txBody>
                  <a:tcPr marL="29540" marR="29540" marT="14771" marB="1477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81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 b="1"/>
                        <a:t>Late Expansion / Peak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 dirty="0"/>
                        <a:t>Growth slowing, inflation rises,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 b="1" dirty="0"/>
                        <a:t>yield curve starts to flatten/invert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/>
                        <a:t>- </a:t>
                      </a:r>
                      <a:r>
                        <a:rPr sz="800" b="1"/>
                        <a:t>DE-RISK:</a:t>
                      </a:r>
                      <a:r>
                        <a:rPr sz="800"/>
                        <a:t> Strengthen the balance sheet. Pay down variable-rate debt.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/>
                        <a:t>- </a:t>
                      </a:r>
                      <a:r>
                        <a:rPr sz="800" b="1"/>
                        <a:t>PLAN:</a:t>
                      </a:r>
                      <a:r>
                        <a:rPr sz="800"/>
                        <a:t> Begin scenario planning for a downturn. Identify discretionary costs to cut.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/>
                        <a:t>- </a:t>
                      </a:r>
                      <a:r>
                        <a:rPr sz="800" b="1"/>
                        <a:t>MANAGE NWC:</a:t>
                      </a:r>
                      <a:r>
                        <a:rPr sz="800"/>
                        <a:t> Tighten credit terms, reduce excess inventory.</a:t>
                      </a:r>
                    </a:p>
                  </a:txBody>
                  <a:tcPr marL="29540" marR="29540" marT="14771" marB="1477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3493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 b="1"/>
                        <a:t>Contraction / Recession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 dirty="0"/>
                        <a:t>GDP falling, unemployment rising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 b="1" dirty="0"/>
                        <a:t>PMI &lt; 50</a:t>
                      </a:r>
                      <a:r>
                        <a:rPr sz="800" dirty="0"/>
                        <a:t>, rates falling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/>
                        <a:t>- </a:t>
                      </a:r>
                      <a:r>
                        <a:rPr sz="800" b="1"/>
                        <a:t>PRESERVE CASH:</a:t>
                      </a:r>
                      <a:r>
                        <a:rPr sz="800"/>
                        <a:t> Execute cost-cutting plans. Defer non-essential capex.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/>
                        <a:t>- </a:t>
                      </a:r>
                      <a:r>
                        <a:rPr sz="800" b="1"/>
                        <a:t>COMMUNICATE:</a:t>
                      </a:r>
                      <a:r>
                        <a:rPr sz="800"/>
                        <a:t> Manage investor and employee expectations proactively.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/>
                        <a:t>- </a:t>
                      </a:r>
                      <a:r>
                        <a:rPr sz="800" b="1"/>
                        <a:t>BE OPPORTUNISTIC:</a:t>
                      </a:r>
                      <a:r>
                        <a:rPr sz="800"/>
                        <a:t> Look for distressed assets or competitors to acquire if your balance sheet is strong.</a:t>
                      </a:r>
                    </a:p>
                  </a:txBody>
                  <a:tcPr marL="29540" marR="29540" marT="14771" marB="1477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462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 b="1"/>
                        <a:t>Early Recovery / Trough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/>
                        <a:t>Growth turns positive but is fragile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/>
                        <a:t>Confidence slowly returns</a:t>
                      </a:r>
                    </a:p>
                  </a:txBody>
                  <a:tcPr marL="29540" marR="29540" marT="14771" marB="1477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800" dirty="0"/>
                        <a:t>- </a:t>
                      </a:r>
                      <a:r>
                        <a:rPr sz="800" b="1" dirty="0"/>
                        <a:t>RE-INVEST:</a:t>
                      </a:r>
                      <a:r>
                        <a:rPr sz="800" dirty="0"/>
                        <a:t> Cautiously restart hiring and investment in core areas.</a:t>
                      </a:r>
                    </a:p>
                    <a:p>
                      <a:pPr marL="0" lvl="0" indent="0">
                        <a:buNone/>
                      </a:pPr>
                      <a:r>
                        <a:rPr sz="800" dirty="0"/>
                        <a:t>- </a:t>
                      </a:r>
                      <a:r>
                        <a:rPr sz="800" b="1" dirty="0"/>
                        <a:t>RE-FINANCE:</a:t>
                      </a:r>
                      <a:r>
                        <a:rPr sz="800" dirty="0"/>
                        <a:t> Take advantage of low interest rates to refinance expensive debt.</a:t>
                      </a:r>
                    </a:p>
                  </a:txBody>
                  <a:tcPr marL="29540" marR="29540" marT="14771" marB="1477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5: Case Study - Intel's Big Bet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1: The Challenge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CASE Intel's Big Bet: The CHIPS Act and Global Foundry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We will now move to the case study you have in PSBLearn. This case is the perfect embodiment of today's themes.</a:t>
            </a:r>
          </a:p>
          <a:p>
            <a:pPr lvl="0"/>
            <a:r>
              <a:t>It's a massive, long-term strategic decision ($100B+ in capex).</a:t>
            </a:r>
          </a:p>
          <a:p>
            <a:pPr lvl="0"/>
            <a:r>
              <a:t>It is being made in a highly </a:t>
            </a:r>
            <a:r>
              <a:rPr b="1"/>
              <a:t>cyclical</a:t>
            </a:r>
            <a:r>
              <a:t> industry (semiconductors).</a:t>
            </a:r>
          </a:p>
          <a:p>
            <a:pPr lvl="0"/>
            <a:r>
              <a:t>It is directly influenced by </a:t>
            </a:r>
            <a:r>
              <a:rPr b="1"/>
              <a:t>geopolitics</a:t>
            </a:r>
            <a:r>
              <a:t> (US-China) and </a:t>
            </a:r>
            <a:r>
              <a:rPr b="1"/>
              <a:t>industrial policy</a:t>
            </a:r>
            <a:r>
              <a:t> (the CHIPS Act).</a:t>
            </a:r>
          </a:p>
          <a:p>
            <a:pPr lvl="0"/>
            <a:r>
              <a:t>It forces management to make a choice that must be profitable </a:t>
            </a:r>
            <a:r>
              <a:rPr b="1"/>
              <a:t>through</a:t>
            </a:r>
            <a:r>
              <a:t> multiple business cycles.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(Discussion of the Intel Case)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6: Final Project Workshop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WORKSHOP Final Project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Objective:</a:t>
            </a:r>
            <a:r>
              <a:t> To provide dedicated time for your groups to advance your final project analysis and receive instructor feedback.</a:t>
            </a:r>
          </a:p>
          <a:p>
            <a:pPr lvl="0"/>
            <a:r>
              <a:rPr b="1"/>
              <a:t>Task:</a:t>
            </a:r>
            <a:r>
              <a:t> In your project groups, work on the following checklist. Be prepared to discuss your progress.</a:t>
            </a:r>
          </a:p>
          <a:p>
            <a:pPr lvl="0"/>
            <a:r>
              <a:rPr b="1"/>
              <a:t>Company &amp; Thesis:</a:t>
            </a:r>
            <a:r>
              <a:t> Have you finalized your company choice? What is your core thesis about its macro exposure?</a:t>
            </a:r>
          </a:p>
          <a:p>
            <a:pPr lvl="0"/>
            <a:r>
              <a:rPr b="1"/>
              <a:t>Macro-to-Value Map:</a:t>
            </a:r>
            <a:r>
              <a:t> Have you built a specific map for your company, identifying the 3-4 most critical macro drivers for its FCF and WACC?</a:t>
            </a:r>
          </a:p>
          <a:p>
            <a:pPr lvl="0"/>
            <a:r>
              <a:rPr b="1"/>
              <a:t>Data Gathering Plan:</a:t>
            </a:r>
            <a:r>
              <a:t> Which specific data series (from FRED, etc.) will you use to track these variables?</a:t>
            </a:r>
          </a:p>
          <a:p>
            <a:pPr lvl="0"/>
            <a:r>
              <a:rPr b="1"/>
              <a:t>Scenario Definition:</a:t>
            </a:r>
            <a:r>
              <a:t> Start outlining your 2-3 macro scenarios (e.g., "Hard Landing," "Persistent Inflation"). What would the yield curve, PMI, and inflation look like in each?</a:t>
            </a:r>
          </a:p>
          <a:p>
            <a:pPr lvl="0"/>
            <a:r>
              <a:rPr b="1"/>
              <a:t>Division of Labor:</a:t>
            </a:r>
            <a:r>
              <a:t> Who is responsible for what part of the analysis?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Session 6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rPr b="1"/>
              <a:t>Cycles are Inevitable:</a:t>
            </a:r>
            <a:r>
              <a:t> The economy moves in cycles. The best managers don't fight the cycle; they anticipate and adapt to it.</a:t>
            </a:r>
          </a:p>
          <a:p>
            <a:pPr marL="342900" lvl="0" indent="-342900">
              <a:buAutoNum type="arabicPeriod"/>
            </a:pPr>
            <a:r>
              <a:rPr b="1"/>
              <a:t>Build Your Dashboard:</a:t>
            </a:r>
            <a:r>
              <a:t> A few key </a:t>
            </a:r>
            <a:r>
              <a:rPr b="1"/>
              <a:t>leading indicators</a:t>
            </a:r>
            <a:r>
              <a:t> like the Yield Curve and PMI can provide powerful, early warnings about the direction of the economy.</a:t>
            </a:r>
          </a:p>
          <a:p>
            <a:pPr marL="342900" lvl="0" indent="-342900">
              <a:buAutoNum type="arabicPeriod"/>
            </a:pPr>
            <a:r>
              <a:rPr b="1"/>
              <a:t>Have a Playbook:</a:t>
            </a:r>
            <a:r>
              <a:t> Your financial and operational strategy should not be static. It must adapt to the different phases of the business cycle to manage risk and seize opportunities.</a:t>
            </a:r>
          </a:p>
          <a:p>
            <a:pPr marL="342900" lvl="0" indent="-342900">
              <a:buAutoNum type="arabicPeriod"/>
            </a:pPr>
            <a:r>
              <a:rPr b="1"/>
              <a:t>Strategy is Long-Term:</a:t>
            </a:r>
            <a:r>
              <a:t> The biggest strategic decisions (like Intel's) must be robust enough to succeed </a:t>
            </a:r>
            <a:r>
              <a:rPr b="1"/>
              <a:t>across</a:t>
            </a:r>
            <a:r>
              <a:t> multiple business cycles and account for the new realities of geopolitics and industrial policy.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Session 6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The Key Question:</a:t>
            </a:r>
            <a:r>
              <a:t> How do we steer the firm through the booms and busts of the economic cycle?</a:t>
            </a:r>
          </a:p>
          <a:p>
            <a:pPr lvl="0"/>
            <a:r>
              <a:t>Identify the phases of the </a:t>
            </a:r>
            <a:r>
              <a:rPr b="1"/>
              <a:t>business cycle</a:t>
            </a:r>
            <a:r>
              <a:t>.</a:t>
            </a:r>
          </a:p>
          <a:p>
            <a:pPr lvl="0"/>
            <a:r>
              <a:t>Build a manager's dashboard using key </a:t>
            </a:r>
            <a:r>
              <a:rPr b="1"/>
              <a:t>leading economic indicators</a:t>
            </a:r>
            <a:r>
              <a:t> (PMI, Yield Curve).</a:t>
            </a:r>
          </a:p>
          <a:p>
            <a:pPr lvl="0"/>
            <a:r>
              <a:t>Develop a </a:t>
            </a:r>
            <a:r>
              <a:rPr b="1"/>
              <a:t>managerial playbook</a:t>
            </a:r>
            <a:r>
              <a:t> for adapting strategy during expansions and recessions.</a:t>
            </a:r>
          </a:p>
          <a:p>
            <a:pPr lvl="0"/>
            <a:r>
              <a:t>Analyze a major strategic decision at the intersection of macroeconomics, industrial policy, and geopolitics through the </a:t>
            </a:r>
            <a:r>
              <a:rPr b="1"/>
              <a:t>Intel case study</a:t>
            </a:r>
            <a:r>
              <a:t>.</a:t>
            </a:r>
          </a:p>
          <a:p>
            <a:pPr lvl="0"/>
            <a:r>
              <a:t>Dedicate time to the </a:t>
            </a:r>
            <a:r>
              <a:rPr b="1"/>
              <a:t>Final Project Workshop</a:t>
            </a:r>
            <a: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t>From Analysis to 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91475" y="2031675"/>
            <a:ext cx="4320600" cy="216030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t>In previous sessions, we built the "Macro-to-Value" map to understand how the economy impacts our firm.</a:t>
            </a:r>
          </a:p>
          <a:p>
            <a:pPr marL="0" lvl="0" indent="0">
              <a:buNone/>
            </a:pPr>
            <a:r>
              <a:t>Today, we move from </a:t>
            </a:r>
            <a:r>
              <a:rPr b="1"/>
              <a:t>analysis</a:t>
            </a:r>
            <a:r>
              <a:t> to </a:t>
            </a:r>
            <a:r>
              <a:rPr b="1"/>
              <a:t>action</a:t>
            </a:r>
            <a:r>
              <a:t>. Given these impacts, what strategic decisions should we make to protect and create value?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6224745"/>
              </p:ext>
            </p:extLst>
          </p:nvPr>
        </p:nvGraphicFramePr>
        <p:xfrm>
          <a:off x="5360488" y="1041994"/>
          <a:ext cx="3491851" cy="306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272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 dirty="0"/>
                        <a:t>Macro Shock</a:t>
                      </a:r>
                    </a:p>
                  </a:txBody>
                  <a:tcPr marL="85983" marR="85983" marT="42991" marB="4299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Channels</a:t>
                      </a:r>
                    </a:p>
                  </a:txBody>
                  <a:tcPr marL="85983" marR="85983" marT="42991" marB="4299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Firm Impact</a:t>
                      </a:r>
                    </a:p>
                  </a:txBody>
                  <a:tcPr marL="85983" marR="85983" marT="42991" marB="429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22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GDP Growth Slows</a:t>
                      </a:r>
                    </a:p>
                  </a:txBody>
                  <a:tcPr marL="85983" marR="85983" marT="42991" marB="4299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FCF (Revenue)</a:t>
                      </a:r>
                    </a:p>
                  </a:txBody>
                  <a:tcPr marL="85983" marR="85983" marT="42991" marB="4299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Lower Sales</a:t>
                      </a:r>
                    </a:p>
                  </a:txBody>
                  <a:tcPr marL="85983" marR="85983" marT="42991" marB="429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22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Interest Rate Hike</a:t>
                      </a:r>
                    </a:p>
                  </a:txBody>
                  <a:tcPr marL="85983" marR="85983" marT="42991" marB="4299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WACC (Rf)</a:t>
                      </a:r>
                    </a:p>
                  </a:txBody>
                  <a:tcPr marL="85983" marR="85983" marT="42991" marB="4299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Higher Hurdle Rate</a:t>
                      </a:r>
                    </a:p>
                  </a:txBody>
                  <a:tcPr marL="85983" marR="85983" marT="42991" marB="429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72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Inflation Spikes</a:t>
                      </a:r>
                    </a:p>
                  </a:txBody>
                  <a:tcPr marL="85983" marR="85983" marT="42991" marB="4299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/>
                        <a:t>FCF (Margins)</a:t>
                      </a:r>
                    </a:p>
                  </a:txBody>
                  <a:tcPr marL="85983" marR="85983" marT="42991" marB="42991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sz="1300" dirty="0"/>
                        <a:t>Margin Squeeze</a:t>
                      </a:r>
                    </a:p>
                  </a:txBody>
                  <a:tcPr marL="85983" marR="85983" marT="42991" marB="429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2: Understanding the Business Cycle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a Business 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economy does not grow in a straight line. It fluctuates around its long-term trend in a sequence of phases known as the business cycle.</a:t>
            </a:r>
          </a:p>
          <a:p>
            <a:pPr lvl="0"/>
            <a:r>
              <a:rPr b="1"/>
              <a:t>Expansion:</a:t>
            </a:r>
            <a:r>
              <a:t> A period of real GDP growth. Employment, incomes, and profits rise.</a:t>
            </a:r>
          </a:p>
          <a:p>
            <a:pPr lvl="0"/>
            <a:r>
              <a:rPr b="1"/>
              <a:t>Peak:</a:t>
            </a:r>
            <a:r>
              <a:t> The high point of the cycle, before growth turns negative.</a:t>
            </a:r>
          </a:p>
          <a:p>
            <a:pPr lvl="0"/>
            <a:r>
              <a:rPr b="1"/>
              <a:t>Contraction (Recession):</a:t>
            </a:r>
            <a:r>
              <a:t> A period of falling real GDP. Employment, incomes, and profits fall.</a:t>
            </a:r>
          </a:p>
          <a:p>
            <a:pPr lvl="0"/>
            <a:r>
              <a:rPr b="1"/>
              <a:t>Trough:</a:t>
            </a:r>
            <a:r>
              <a:t> The low point of the cycle, before growth turns positive again.</a:t>
            </a:r>
          </a:p>
          <a:p>
            <a:pPr marL="0" lvl="0" indent="0">
              <a:buNone/>
            </a:pPr>
            <a:r>
              <a:t>A manager's job is not to predict the exact timing, but to understand the current phase and prepare for the next one.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t>Diagram: The Four Phases of the Business Cycle</a:t>
            </a:r>
          </a:p>
        </p:txBody>
      </p:sp>
      <p:pic>
        <p:nvPicPr>
          <p:cNvPr id="3" name="Picture 1" descr="img/business-cycle-schema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1136" y="1491601"/>
            <a:ext cx="7041727" cy="318638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Leading, Lagging, and Coincident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To understand where we are in the cycle, economists use different types of indicators:</a:t>
            </a:r>
          </a:p>
          <a:p>
            <a:pPr lvl="0"/>
            <a:r>
              <a:rPr b="1"/>
              <a:t>Leading Indicators:</a:t>
            </a:r>
            <a:r>
              <a:t> Change </a:t>
            </a:r>
            <a:r>
              <a:rPr b="1"/>
              <a:t>before</a:t>
            </a:r>
            <a:r>
              <a:t> the overall economy changes. They are forward-looking and essential for managers. (e.g., PMI, Yield Curve Spread, Building Permits).</a:t>
            </a:r>
          </a:p>
          <a:p>
            <a:pPr lvl="0"/>
            <a:r>
              <a:rPr b="1"/>
              <a:t>Coincident Indicators:</a:t>
            </a:r>
            <a:r>
              <a:t> Change at roughly the </a:t>
            </a:r>
            <a:r>
              <a:rPr b="1"/>
              <a:t>same time</a:t>
            </a:r>
            <a:r>
              <a:t> as the overall economy. They tell us the current state. (e.g., Industrial Production, Payroll Employment).</a:t>
            </a:r>
          </a:p>
          <a:p>
            <a:pPr lvl="0"/>
            <a:r>
              <a:rPr b="1"/>
              <a:t>Lagging Indicators:</a:t>
            </a:r>
            <a:r>
              <a:t> Change </a:t>
            </a:r>
            <a:r>
              <a:rPr b="1"/>
              <a:t>after</a:t>
            </a:r>
            <a:r>
              <a:t> the overall economy changes. They confirm a pattern that is already underway. (e.g., Unemployment Rate, Corporate Profits).</a:t>
            </a:r>
          </a:p>
          <a:p>
            <a:pPr marL="0" lvl="0" indent="0">
              <a:buNone/>
            </a:pPr>
            <a:r>
              <a:t>We will focus on the two most powerful </a:t>
            </a:r>
            <a:r>
              <a:rPr b="1"/>
              <a:t>leading indicators</a:t>
            </a:r>
            <a:r>
              <a:t> for managers.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3: A Manager's Dashboard for the Business Cycle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B_thème 1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5C32A3EC-EEC9-4664-ADA7-DA3C3240714B}"/>
    </a:ext>
  </a:extLst>
</a:theme>
</file>

<file path=ppt/theme/theme2.xml><?xml version="1.0" encoding="utf-8"?>
<a:theme xmlns:a="http://schemas.openxmlformats.org/drawingml/2006/main" name="PSB_thème 2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E937DD1B-3629-4B5D-9A64-6F589EA34A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template_improved</Template>
  <TotalTime>0</TotalTime>
  <Words>1629</Words>
  <Application>Microsoft Office PowerPoint</Application>
  <PresentationFormat>Affichage à l'écran (16:9)</PresentationFormat>
  <Paragraphs>133</Paragraphs>
  <Slides>24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Suisse Int'l</vt:lpstr>
      <vt:lpstr>Suisse Int'l Bold</vt:lpstr>
      <vt:lpstr>Suisse Int'l Book Italic</vt:lpstr>
      <vt:lpstr>Suisse Int'l Semi Bold</vt:lpstr>
      <vt:lpstr>PSB_thème 1</vt:lpstr>
      <vt:lpstr>PSB_thème 2</vt:lpstr>
      <vt:lpstr>Session 6: Macroeconomic Strategy &amp; Business Cycle Management</vt:lpstr>
      <vt:lpstr>Part 1: The Challenge</vt:lpstr>
      <vt:lpstr>Session 6 Goals</vt:lpstr>
      <vt:lpstr>From Analysis to Action</vt:lpstr>
      <vt:lpstr>Part 2: Understanding the Business Cycle</vt:lpstr>
      <vt:lpstr>What is a Business Cycle?</vt:lpstr>
      <vt:lpstr>Diagram: The Four Phases of the Business Cycle</vt:lpstr>
      <vt:lpstr>Leading, Lagging, and Coincident Indicators</vt:lpstr>
      <vt:lpstr>Part 3: A Manager's Dashboard for the Business Cycle</vt:lpstr>
      <vt:lpstr>Leading Indicator #1: The Yield Curve</vt:lpstr>
      <vt:lpstr>Live Data: The 10-Year / 3-Month Spread</vt:lpstr>
      <vt:lpstr>Leading Indicator #2: The PMI Index</vt:lpstr>
      <vt:lpstr>Leading Indicator #3: Nowcasts</vt:lpstr>
      <vt:lpstr>Leading Indicator #3: Nowcasts</vt:lpstr>
      <vt:lpstr>ACTIVITY Interpreting the PMI Data</vt:lpstr>
      <vt:lpstr>Live Data: Other useful indicators publicly available</vt:lpstr>
      <vt:lpstr>Part 4: The Managerial Playbook</vt:lpstr>
      <vt:lpstr>Strategic Posture Through the Cycle</vt:lpstr>
      <vt:lpstr>Part 5: Case Study - Intel's Big Bet</vt:lpstr>
      <vt:lpstr>CASE Intel's Big Bet: The CHIPS Act and Global Foundry Strategy</vt:lpstr>
      <vt:lpstr>(Discussion of the Intel Case)</vt:lpstr>
      <vt:lpstr>Part 6: Final Project Workshop</vt:lpstr>
      <vt:lpstr>WORKSHOP Final Project Workshop</vt:lpstr>
      <vt:lpstr>Session 6 Key Takeaways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6: Macroeconomic Strategy &amp; Business Cycle Management</dc:title>
  <dc:creator>Nima Fazeli</dc:creator>
  <cp:keywords/>
  <cp:lastModifiedBy>Nima Fazeli</cp:lastModifiedBy>
  <cp:revision>1</cp:revision>
  <dcterms:created xsi:type="dcterms:W3CDTF">2025-11-07T09:16:08Z</dcterms:created>
  <dcterms:modified xsi:type="dcterms:W3CDTF">2025-11-07T10:35:36Z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Fall 2025</vt:lpwstr>
  </property>
</Properties>
</file>